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7" r:id="rId2"/>
    <p:sldId id="277" r:id="rId3"/>
    <p:sldId id="278" r:id="rId4"/>
    <p:sldId id="279" r:id="rId5"/>
    <p:sldId id="280" r:id="rId6"/>
    <p:sldId id="281" r:id="rId7"/>
    <p:sldId id="282" r:id="rId8"/>
    <p:sldId id="283" r:id="rId9"/>
    <p:sldId id="262" r:id="rId10"/>
    <p:sldId id="263" r:id="rId11"/>
    <p:sldId id="270" r:id="rId12"/>
    <p:sldId id="271" r:id="rId13"/>
    <p:sldId id="272" r:id="rId14"/>
    <p:sldId id="273" r:id="rId15"/>
    <p:sldId id="274" r:id="rId16"/>
    <p:sldId id="275" r:id="rId17"/>
    <p:sldId id="276" r:id="rId18"/>
    <p:sldId id="268" r:id="rId19"/>
    <p:sldId id="257" r:id="rId20"/>
    <p:sldId id="258" r:id="rId21"/>
    <p:sldId id="259" r:id="rId22"/>
    <p:sldId id="260" r:id="rId23"/>
    <p:sldId id="261" r:id="rId24"/>
    <p:sldId id="264" r:id="rId25"/>
    <p:sldId id="266" r:id="rId26"/>
    <p:sldId id="284" r:id="rId27"/>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Lucida Grande"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2" autoAdjust="0"/>
    <p:restoredTop sz="80491" autoAdjust="0"/>
  </p:normalViewPr>
  <p:slideViewPr>
    <p:cSldViewPr snapToGrid="0">
      <p:cViewPr varScale="1">
        <p:scale>
          <a:sx n="77" d="100"/>
          <a:sy n="77" d="100"/>
        </p:scale>
        <p:origin x="62" y="525"/>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51D9F-068A-46B1-BFFA-6F7DDEA77CCD}" type="datetimeFigureOut">
              <a:rPr lang="en-US" smtClean="0"/>
              <a:t>8/28/2022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D8101-785E-4912-B8D6-50B994B1F498}" type="slidenum">
              <a:rPr lang="en-US" smtClean="0"/>
              <a:t>‹#›</a:t>
            </a:fld>
            <a:endParaRPr lang="en-US"/>
          </a:p>
        </p:txBody>
      </p:sp>
    </p:spTree>
    <p:extLst>
      <p:ext uri="{BB962C8B-B14F-4D97-AF65-F5344CB8AC3E}">
        <p14:creationId xmlns:p14="http://schemas.microsoft.com/office/powerpoint/2010/main" val="262400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900">
                <a:latin typeface="Calibri"/>
                <a:ea typeface="Calibri"/>
                <a:cs typeface="Calibri"/>
                <a:sym typeface="Calibri"/>
              </a:defRPr>
            </a:pPr>
            <a:r>
              <a:rPr lang="en-US" dirty="0"/>
              <a:t>How many of you have taken a hike? Been on a picnic? Gone camping with your family or friends? Show of hands. Getting outside renews our spirits, connects us with nature, amazing beauty, and the many natural wonders of our world. </a:t>
            </a:r>
          </a:p>
          <a:p>
            <a:pPr>
              <a:defRPr sz="900">
                <a:latin typeface="Calibri"/>
                <a:ea typeface="Calibri"/>
                <a:cs typeface="Calibri"/>
                <a:sym typeface="Calibri"/>
              </a:defRPr>
            </a:pPr>
            <a:endParaRPr lang="en-US" dirty="0"/>
          </a:p>
          <a:p>
            <a:pPr>
              <a:defRPr sz="1000">
                <a:latin typeface="Calibri"/>
                <a:ea typeface="Calibri"/>
                <a:cs typeface="Calibri"/>
                <a:sym typeface="Calibri"/>
              </a:defRPr>
            </a:pPr>
            <a:r>
              <a:rPr lang="en-US" dirty="0"/>
              <a:t>National movement, run by a nonprofit organization (called the Leave No Trace Center for Outdoor Ethics) that is dedicated to protecting the outdoors by teaching and inspiring people to enjoy it responsibly. </a:t>
            </a:r>
            <a:endParaRPr lang="en-US" dirty="0">
              <a:latin typeface="Gibson"/>
              <a:ea typeface="Gibson"/>
              <a:cs typeface="Gibson"/>
              <a:sym typeface="Gibson"/>
            </a:endParaRPr>
          </a:p>
          <a:p>
            <a:pPr>
              <a:defRPr sz="1000">
                <a:latin typeface="Calibri"/>
                <a:ea typeface="Calibri"/>
                <a:cs typeface="Calibri"/>
                <a:sym typeface="Calibri"/>
              </a:defRPr>
            </a:pPr>
            <a:endParaRPr lang="en-US" dirty="0">
              <a:latin typeface="Gibson"/>
              <a:ea typeface="Gibson"/>
              <a:cs typeface="Gibson"/>
              <a:sym typeface="Gibson"/>
            </a:endParaRPr>
          </a:p>
          <a:p>
            <a:pPr>
              <a:defRPr sz="1000">
                <a:latin typeface="Calibri"/>
                <a:ea typeface="Calibri"/>
                <a:cs typeface="Calibri"/>
                <a:sym typeface="Calibri"/>
              </a:defRPr>
            </a:pPr>
            <a:r>
              <a:rPr lang="en-US" dirty="0"/>
              <a:t>Center accomplishes this mission by delivering cutting-edge education, and training programs to millions of people across the country every year.</a:t>
            </a:r>
            <a:endParaRPr lang="en-US" dirty="0">
              <a:latin typeface="Gibson"/>
              <a:ea typeface="Gibson"/>
              <a:cs typeface="Gibson"/>
              <a:sym typeface="Gibson"/>
            </a:endParaRPr>
          </a:p>
          <a:p>
            <a:pPr>
              <a:defRPr sz="1000">
                <a:latin typeface="Calibri"/>
                <a:ea typeface="Calibri"/>
                <a:cs typeface="Calibri"/>
                <a:sym typeface="Calibri"/>
              </a:defRPr>
            </a:pPr>
            <a:endParaRPr lang="en-US" dirty="0">
              <a:latin typeface="Gibson"/>
              <a:ea typeface="Gibson"/>
              <a:cs typeface="Gibson"/>
              <a:sym typeface="Gibson"/>
            </a:endParaRPr>
          </a:p>
          <a:p>
            <a:pPr>
              <a:defRPr sz="1000">
                <a:latin typeface="Calibri"/>
                <a:ea typeface="Calibri"/>
                <a:cs typeface="Calibri"/>
                <a:sym typeface="Calibri"/>
              </a:defRPr>
            </a:pPr>
            <a:r>
              <a:rPr lang="en-US" dirty="0"/>
              <a:t>Then introduce yourselves: </a:t>
            </a:r>
            <a:endParaRPr lang="en-US" dirty="0">
              <a:latin typeface="Gibson"/>
              <a:ea typeface="Gibson"/>
              <a:cs typeface="Gibson"/>
              <a:sym typeface="Gibson"/>
            </a:endParaRPr>
          </a:p>
          <a:p>
            <a:pPr>
              <a:defRPr sz="1000">
                <a:latin typeface="Calibri"/>
                <a:ea typeface="Calibri"/>
                <a:cs typeface="Calibri"/>
                <a:sym typeface="Calibri"/>
              </a:defRPr>
            </a:pPr>
            <a:endParaRPr lang="en-US" dirty="0">
              <a:latin typeface="Gibson"/>
              <a:ea typeface="Gibson"/>
              <a:cs typeface="Gibson"/>
              <a:sym typeface="Gibson"/>
            </a:endParaRPr>
          </a:p>
          <a:p>
            <a:pPr>
              <a:defRPr sz="1000">
                <a:latin typeface="Calibri"/>
                <a:ea typeface="Calibri"/>
                <a:cs typeface="Calibri"/>
                <a:sym typeface="Calibri"/>
              </a:defRPr>
            </a:pPr>
            <a:r>
              <a:rPr lang="en-US" dirty="0"/>
              <a:t>State Advocate/Volunteer/Educator: Introduce yourself and your role with the Leave No Trace Center for Outdoor Ethics.</a:t>
            </a:r>
            <a:endParaRPr lang="en-US" dirty="0">
              <a:latin typeface="Gibson"/>
              <a:ea typeface="Gibson"/>
              <a:cs typeface="Gibson"/>
              <a:sym typeface="Gibson"/>
            </a:endParaRPr>
          </a:p>
          <a:p>
            <a:pPr>
              <a:defRPr sz="1000">
                <a:latin typeface="Calibri"/>
                <a:ea typeface="Calibri"/>
                <a:cs typeface="Calibri"/>
                <a:sym typeface="Calibri"/>
              </a:defRPr>
            </a:pPr>
            <a:endParaRPr lang="en-US" dirty="0">
              <a:latin typeface="Gibson"/>
              <a:ea typeface="Gibson"/>
              <a:cs typeface="Gibson"/>
              <a:sym typeface="Gibson"/>
            </a:endParaRPr>
          </a:p>
          <a:p>
            <a:pPr>
              <a:defRPr sz="1000">
                <a:latin typeface="Calibri"/>
                <a:ea typeface="Calibri"/>
                <a:cs typeface="Calibri"/>
                <a:sym typeface="Calibri"/>
              </a:defRPr>
            </a:pPr>
            <a:r>
              <a:rPr lang="en-US" dirty="0"/>
              <a:t>Leave No Trace addresses impacts and provides people with techniques and skills to enjoy the outdoors sustainably—now and into the future.</a:t>
            </a:r>
            <a:endParaRPr lang="en-US" dirty="0">
              <a:latin typeface="Gibson"/>
              <a:ea typeface="Gibson"/>
              <a:cs typeface="Gibson"/>
              <a:sym typeface="Gibson"/>
            </a:endParaRPr>
          </a:p>
        </p:txBody>
      </p:sp>
      <p:sp>
        <p:nvSpPr>
          <p:cNvPr id="4" name="Slide Number Placeholder 3"/>
          <p:cNvSpPr>
            <a:spLocks noGrp="1"/>
          </p:cNvSpPr>
          <p:nvPr>
            <p:ph type="sldNum" sz="quarter" idx="5"/>
          </p:nvPr>
        </p:nvSpPr>
        <p:spPr/>
        <p:txBody>
          <a:bodyPr/>
          <a:lstStyle/>
          <a:p>
            <a:fld id="{323D8101-785E-4912-B8D6-50B994B1F498}" type="slidenum">
              <a:rPr lang="en-US" smtClean="0"/>
              <a:t>2</a:t>
            </a:fld>
            <a:endParaRPr lang="en-US"/>
          </a:p>
        </p:txBody>
      </p:sp>
    </p:spTree>
    <p:extLst>
      <p:ext uri="{BB962C8B-B14F-4D97-AF65-F5344CB8AC3E}">
        <p14:creationId xmlns:p14="http://schemas.microsoft.com/office/powerpoint/2010/main" val="198001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out of 10 people who visit the outdoors are not informed about Leave No Trace. With over 13 billion trips into the outdoors in the U.S. alone every year, people are causing much preventable damage, and that damage is adding up. </a:t>
            </a:r>
          </a:p>
          <a:p>
            <a:endParaRPr lang="en-US" dirty="0"/>
          </a:p>
          <a:p>
            <a:pPr>
              <a:defRPr sz="900">
                <a:latin typeface="Calibri"/>
                <a:ea typeface="Calibri"/>
                <a:cs typeface="Calibri"/>
                <a:sym typeface="Calibri"/>
              </a:defRPr>
            </a:pPr>
            <a:r>
              <a:rPr lang="en-US" dirty="0"/>
              <a:t>Have you ever seen a trashed area? Fire scars at a campground? Severely damaged trails? Other impacts? Would you believe (use any of stats that may resonate): </a:t>
            </a:r>
          </a:p>
          <a:p>
            <a:pPr marL="342900" indent="-342900">
              <a:buSzPct val="100000"/>
              <a:buFont typeface="Arial"/>
              <a:buChar char="•"/>
              <a:defRPr sz="900">
                <a:latin typeface="Calibri"/>
                <a:ea typeface="Calibri"/>
                <a:cs typeface="Calibri"/>
                <a:sym typeface="Calibri"/>
              </a:defRPr>
            </a:pPr>
            <a:endParaRPr lang="en-US" dirty="0"/>
          </a:p>
          <a:p>
            <a:pPr marL="342900" indent="-342900">
              <a:buSzPct val="100000"/>
              <a:buFont typeface="Arial"/>
              <a:buChar char="•"/>
              <a:defRPr sz="900">
                <a:latin typeface="Calibri"/>
                <a:ea typeface="Calibri"/>
                <a:cs typeface="Calibri"/>
                <a:sym typeface="Calibri"/>
              </a:defRPr>
            </a:pPr>
            <a:r>
              <a:rPr lang="en-US" dirty="0"/>
              <a:t>Americans pay $2.9 billion to fight fires in parks and forests, 80% of which are caused by campfires left unattended, the burning of debris, or negligently discarded cigarettes. </a:t>
            </a:r>
          </a:p>
          <a:p>
            <a:pPr marL="342900" indent="-342900">
              <a:buSzPct val="100000"/>
              <a:buFont typeface="Arial"/>
              <a:buChar char="•"/>
              <a:defRPr sz="900">
                <a:latin typeface="Calibri"/>
                <a:ea typeface="Calibri"/>
                <a:cs typeface="Calibri"/>
                <a:sym typeface="Calibri"/>
              </a:defRPr>
            </a:pPr>
            <a:r>
              <a:rPr lang="en-US" dirty="0"/>
              <a:t>Wildlife in our parks are routinely relocated and, in some cases euthanized, due to conflicts with humans. The National Park Service cites human garbage as the origin of many of these unfortunate and unnecessary conflicts.</a:t>
            </a:r>
          </a:p>
          <a:p>
            <a:pPr marL="342900" indent="-342900">
              <a:buSzPct val="100000"/>
              <a:buFont typeface="Arial"/>
              <a:buChar char="•"/>
              <a:defRPr sz="900">
                <a:latin typeface="Calibri"/>
                <a:ea typeface="Calibri"/>
                <a:cs typeface="Calibri"/>
                <a:sym typeface="Calibri"/>
              </a:defRPr>
            </a:pPr>
            <a:r>
              <a:rPr lang="en-US" dirty="0"/>
              <a:t>Grand Canyon National Park has $11 million in trail maintenance needs and more than $5 million in critical trail work is needed at Great Smoky Mountains National Park. </a:t>
            </a:r>
          </a:p>
          <a:p>
            <a:pPr marL="342900" indent="-342900">
              <a:buSzPct val="100000"/>
              <a:buFont typeface="Arial"/>
              <a:buChar char="•"/>
              <a:defRPr sz="900">
                <a:latin typeface="Calibri"/>
                <a:ea typeface="Calibri"/>
                <a:cs typeface="Calibri"/>
                <a:sym typeface="Calibri"/>
              </a:defRPr>
            </a:pPr>
            <a:r>
              <a:rPr lang="en-US" dirty="0"/>
              <a:t>Each year, tons of petrified wood are removed illegally from Arizona’s Petrified Forest National Park. </a:t>
            </a:r>
          </a:p>
          <a:p>
            <a:pPr marL="342900" indent="-342900">
              <a:buSzPct val="100000"/>
              <a:buFont typeface="Arial"/>
              <a:buChar char="•"/>
              <a:defRPr sz="900">
                <a:latin typeface="Calibri"/>
                <a:ea typeface="Calibri"/>
                <a:cs typeface="Calibri"/>
                <a:sym typeface="Calibri"/>
              </a:defRPr>
            </a:pPr>
            <a:r>
              <a:rPr lang="en-US" dirty="0"/>
              <a:t>Wildlife that obtain human food can lose their fear of humans and develop attraction behaviors to trails, picnic areas, campsites and visitors, turning wild animals into aggressive and potentially dangerous panhandlers. Such animals may ultimately euthanized by land managers because of the risks they present to people. </a:t>
            </a:r>
          </a:p>
          <a:p>
            <a:pPr marL="342900" indent="-342900">
              <a:buSzPct val="100000"/>
              <a:buFont typeface="Arial"/>
              <a:buChar char="•"/>
              <a:defRPr sz="900">
                <a:latin typeface="Calibri"/>
                <a:ea typeface="Calibri"/>
                <a:cs typeface="Calibri"/>
                <a:sym typeface="Calibri"/>
              </a:defRPr>
            </a:pPr>
            <a:r>
              <a:rPr lang="en-US" dirty="0"/>
              <a:t>Invasive species are being spread nationwide due to moving firewood from one area to the next by campers. Many new infestations of non-native tree-killing insects and disease are often first found in campgrounds. The specific insects and diseases vary by region, but some have already killed millions of trees over thousands of acres. </a:t>
            </a:r>
          </a:p>
          <a:p>
            <a:pPr marL="342900" indent="-342900">
              <a:buSzPct val="100000"/>
              <a:buFont typeface="Arial"/>
              <a:buChar char="•"/>
              <a:defRPr sz="900">
                <a:latin typeface="Calibri"/>
                <a:ea typeface="Calibri"/>
                <a:cs typeface="Calibri"/>
                <a:sym typeface="Calibri"/>
              </a:defRPr>
            </a:pPr>
            <a:r>
              <a:rPr lang="en-US" dirty="0"/>
              <a:t>Trash lasts a very long time: plastic grocery bags can last up to 20 years; aluminum cans up to 100 years; fishing line up to 600 years. </a:t>
            </a:r>
          </a:p>
          <a:p>
            <a:pPr marL="342900" indent="-342900">
              <a:buSzPct val="100000"/>
              <a:buFont typeface="Arial"/>
              <a:buChar char="•"/>
              <a:defRPr sz="900">
                <a:latin typeface="Calibri"/>
                <a:ea typeface="Calibri"/>
                <a:cs typeface="Calibri"/>
                <a:sym typeface="Calibri"/>
              </a:defRPr>
            </a:pPr>
            <a:r>
              <a:rPr lang="en-US" dirty="0"/>
              <a:t>According to the U.S. Centers for Disease Control (CDC), one day’s pet waste can contain several billion fecal coliform bacteria, along with Giardia and the eggs of roundworms, hookworms, and tapeworms.</a:t>
            </a:r>
          </a:p>
          <a:p>
            <a:pPr marL="342900" indent="-342900">
              <a:buSzPct val="100000"/>
              <a:buFont typeface="Arial"/>
              <a:buChar char="•"/>
              <a:defRPr sz="900">
                <a:latin typeface="Calibri"/>
                <a:ea typeface="Calibri"/>
                <a:cs typeface="Calibri"/>
                <a:sym typeface="Calibri"/>
              </a:defRPr>
            </a:pPr>
            <a:r>
              <a:rPr lang="en-US" dirty="0"/>
              <a:t>Studies have attributed pet wastes to instances of water pollution sufficient enough to exceed water quality standards, close beaches and harm wildlife. </a:t>
            </a:r>
          </a:p>
          <a:p>
            <a:pPr marL="342900" indent="-342900">
              <a:buSzPct val="100000"/>
              <a:buFont typeface="Arial"/>
              <a:buChar char="•"/>
              <a:defRPr sz="900">
                <a:latin typeface="Calibri"/>
                <a:ea typeface="Calibri"/>
                <a:cs typeface="Calibri"/>
                <a:sym typeface="Calibri"/>
              </a:defRPr>
            </a:pPr>
            <a:r>
              <a:rPr lang="en-US" dirty="0"/>
              <a:t>Recovery rates for areas impacted by recreation are often very slow, with restoration to natural conditions often requiring a minimum of 10-30 years. </a:t>
            </a:r>
          </a:p>
          <a:p>
            <a:pPr>
              <a:defRPr sz="1000">
                <a:latin typeface="Calibri"/>
                <a:ea typeface="Calibri"/>
                <a:cs typeface="Calibri"/>
                <a:sym typeface="Calibri"/>
              </a:defRPr>
            </a:pPr>
            <a:endParaRPr lang="en-US" dirty="0"/>
          </a:p>
          <a:p>
            <a:pPr>
              <a:defRPr sz="1000">
                <a:latin typeface="Calibri"/>
                <a:ea typeface="Calibri"/>
                <a:cs typeface="Calibri"/>
                <a:sym typeface="Calibri"/>
              </a:defRPr>
            </a:pPr>
            <a:r>
              <a:rPr lang="en-US" dirty="0"/>
              <a:t>Leave No Trace is the best way to minimize these and other types of impacts we see in the outdoors today.</a:t>
            </a:r>
          </a:p>
          <a:p>
            <a:pPr>
              <a:defRPr sz="1000">
                <a:latin typeface="Calibri"/>
                <a:ea typeface="Calibri"/>
                <a:cs typeface="Calibri"/>
                <a:sym typeface="Calibri"/>
              </a:defRPr>
            </a:pPr>
            <a:endParaRPr lang="en-US" dirty="0">
              <a:latin typeface="Gibson"/>
              <a:ea typeface="Gibson"/>
              <a:cs typeface="Gibson"/>
              <a:sym typeface="Gibson"/>
            </a:endParaRPr>
          </a:p>
          <a:p>
            <a:r>
              <a:rPr lang="en-US" dirty="0"/>
              <a:t>You can be on the forefront of changing that troubling trend—the trashed parks and damaged trails, the formidable impacts of fire, polluted waterways and serious wildlife issues. Now, more than ever, your role is critical.</a:t>
            </a:r>
            <a:endParaRPr lang="en-US" dirty="0">
              <a:latin typeface="Gibson"/>
              <a:ea typeface="Gibson"/>
              <a:cs typeface="Gibson"/>
              <a:sym typeface="Gibson"/>
            </a:endParaRPr>
          </a:p>
          <a:p>
            <a:endParaRPr lang="en-US" dirty="0"/>
          </a:p>
        </p:txBody>
      </p:sp>
      <p:sp>
        <p:nvSpPr>
          <p:cNvPr id="4" name="Slide Number Placeholder 3"/>
          <p:cNvSpPr>
            <a:spLocks noGrp="1"/>
          </p:cNvSpPr>
          <p:nvPr>
            <p:ph type="sldNum" sz="quarter" idx="5"/>
          </p:nvPr>
        </p:nvSpPr>
        <p:spPr/>
        <p:txBody>
          <a:bodyPr/>
          <a:lstStyle/>
          <a:p>
            <a:fld id="{323D8101-785E-4912-B8D6-50B994B1F498}" type="slidenum">
              <a:rPr lang="en-US" smtClean="0"/>
              <a:t>3</a:t>
            </a:fld>
            <a:endParaRPr lang="en-US"/>
          </a:p>
        </p:txBody>
      </p:sp>
    </p:spTree>
    <p:extLst>
      <p:ext uri="{BB962C8B-B14F-4D97-AF65-F5344CB8AC3E}">
        <p14:creationId xmlns:p14="http://schemas.microsoft.com/office/powerpoint/2010/main" val="288372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defRPr sz="1000">
                <a:latin typeface="Calibri"/>
                <a:ea typeface="Calibri"/>
                <a:cs typeface="Calibri"/>
                <a:sym typeface="Calibri"/>
              </a:defRPr>
            </a:pPr>
            <a:r>
              <a:rPr lang="en-US" dirty="0"/>
              <a:t>When venturing in the outdoors, humans generally impact the environment in seven broad areas:</a:t>
            </a:r>
            <a:endParaRPr lang="en-US" dirty="0">
              <a:latin typeface="Gibson"/>
              <a:ea typeface="Gibson"/>
              <a:cs typeface="Gibson"/>
              <a:sym typeface="Gibson"/>
            </a:endParaRPr>
          </a:p>
          <a:p>
            <a:pPr>
              <a:lnSpc>
                <a:spcPct val="90000"/>
              </a:lnSpc>
              <a:defRPr sz="1000">
                <a:latin typeface="Calibri"/>
                <a:ea typeface="Calibri"/>
                <a:cs typeface="Calibri"/>
                <a:sym typeface="Calibri"/>
              </a:defRPr>
            </a:pPr>
            <a:endParaRPr lang="en-US" dirty="0">
              <a:latin typeface="Gibson"/>
              <a:ea typeface="Gibson"/>
              <a:cs typeface="Gibson"/>
              <a:sym typeface="Gibson"/>
            </a:endParaRPr>
          </a:p>
          <a:p>
            <a:pPr marL="171450" indent="-171450">
              <a:lnSpc>
                <a:spcPct val="90000"/>
              </a:lnSpc>
              <a:buSzPct val="100000"/>
              <a:buFont typeface="Arial"/>
              <a:buChar char="•"/>
              <a:defRPr sz="1000" b="1">
                <a:latin typeface="Calibri"/>
                <a:ea typeface="Calibri"/>
                <a:cs typeface="Calibri"/>
                <a:sym typeface="Calibri"/>
              </a:defRPr>
            </a:pPr>
            <a:r>
              <a:rPr lang="en-US" dirty="0"/>
              <a:t>Wildlife Impacts</a:t>
            </a:r>
            <a:r>
              <a:rPr lang="en-US" b="0" dirty="0"/>
              <a:t>: disturbance, altered behavior, intentional or inadvertent feeding, or reduced health and reproduction of animals.</a:t>
            </a:r>
          </a:p>
          <a:p>
            <a:pPr marL="171450" indent="-171450">
              <a:lnSpc>
                <a:spcPct val="90000"/>
              </a:lnSpc>
              <a:buSzPct val="100000"/>
              <a:buFont typeface="Arial"/>
              <a:buChar char="•"/>
              <a:defRPr sz="1000" b="1">
                <a:latin typeface="Calibri"/>
                <a:ea typeface="Calibri"/>
                <a:cs typeface="Calibri"/>
                <a:sym typeface="Calibri"/>
              </a:defRPr>
            </a:pPr>
            <a:r>
              <a:rPr lang="en-US" dirty="0"/>
              <a:t>Soil Impacts: </a:t>
            </a:r>
            <a:r>
              <a:rPr lang="en-US" b="0" dirty="0"/>
              <a:t>loss of organic litter, soil compaction, or soil erosion</a:t>
            </a:r>
          </a:p>
        </p:txBody>
      </p:sp>
      <p:sp>
        <p:nvSpPr>
          <p:cNvPr id="4" name="Slide Number Placeholder 3"/>
          <p:cNvSpPr>
            <a:spLocks noGrp="1"/>
          </p:cNvSpPr>
          <p:nvPr>
            <p:ph type="sldNum" sz="quarter" idx="5"/>
          </p:nvPr>
        </p:nvSpPr>
        <p:spPr/>
        <p:txBody>
          <a:bodyPr/>
          <a:lstStyle/>
          <a:p>
            <a:fld id="{323D8101-785E-4912-B8D6-50B994B1F498}" type="slidenum">
              <a:rPr lang="en-US" smtClean="0"/>
              <a:t>4</a:t>
            </a:fld>
            <a:endParaRPr lang="en-US"/>
          </a:p>
        </p:txBody>
      </p:sp>
    </p:spTree>
    <p:extLst>
      <p:ext uri="{BB962C8B-B14F-4D97-AF65-F5344CB8AC3E}">
        <p14:creationId xmlns:p14="http://schemas.microsoft.com/office/powerpoint/2010/main" val="5771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SzPct val="100000"/>
              <a:buFont typeface="Arial"/>
              <a:buChar char="•"/>
              <a:defRPr sz="1000" b="1">
                <a:latin typeface="Calibri"/>
                <a:ea typeface="Calibri"/>
                <a:cs typeface="Calibri"/>
                <a:sym typeface="Calibri"/>
              </a:defRPr>
            </a:pPr>
            <a:r>
              <a:rPr lang="en-US" dirty="0"/>
              <a:t>Vegetation Impacts</a:t>
            </a:r>
            <a:r>
              <a:rPr lang="en-US" b="0" dirty="0"/>
              <a:t>: vegetation loss, the introduction of invasive species, and tree or plant damage</a:t>
            </a:r>
          </a:p>
          <a:p>
            <a:pPr marL="171450" indent="-171450">
              <a:lnSpc>
                <a:spcPct val="90000"/>
              </a:lnSpc>
              <a:buSzPct val="100000"/>
              <a:buFont typeface="Arial"/>
              <a:buChar char="•"/>
              <a:defRPr sz="1000" b="1">
                <a:latin typeface="Calibri"/>
                <a:ea typeface="Calibri"/>
                <a:cs typeface="Calibri"/>
                <a:sym typeface="Calibri"/>
              </a:defRPr>
            </a:pPr>
            <a:r>
              <a:rPr lang="en-US" dirty="0"/>
              <a:t>Cultural Resource Impacts </a:t>
            </a:r>
            <a:r>
              <a:rPr lang="en-US" b="0" dirty="0"/>
              <a:t>through theft or damage to cultural and historic features and artifacts</a:t>
            </a:r>
          </a:p>
          <a:p>
            <a:pPr marL="171450" indent="-171450">
              <a:lnSpc>
                <a:spcPct val="90000"/>
              </a:lnSpc>
              <a:buSzPct val="100000"/>
              <a:buFont typeface="Arial"/>
              <a:buChar char="•"/>
              <a:defRPr sz="1000" b="1">
                <a:latin typeface="Calibri"/>
                <a:ea typeface="Calibri"/>
                <a:cs typeface="Calibri"/>
                <a:sym typeface="Calibri"/>
              </a:defRPr>
            </a:pPr>
            <a:r>
              <a:rPr lang="en-US" sz="3600" b="1" dirty="0">
                <a:latin typeface="+mn-lt"/>
                <a:ea typeface="+mn-ea"/>
                <a:cs typeface="+mn-cs"/>
                <a:sym typeface="Helvetica"/>
              </a:rPr>
              <a:t>Campfire Impacts</a:t>
            </a:r>
            <a:r>
              <a:rPr lang="en-US" sz="3600" b="0" dirty="0">
                <a:latin typeface="+mn-lt"/>
                <a:ea typeface="+mn-ea"/>
                <a:cs typeface="+mn-cs"/>
                <a:sym typeface="Helvetica"/>
              </a:rPr>
              <a:t>: large damaging fires, depleting areas of all dead and downed wood, burned trash and food, wildfire risk</a:t>
            </a:r>
            <a:endParaRPr lang="en-US" sz="3600" b="1" dirty="0">
              <a:latin typeface="+mn-lt"/>
              <a:ea typeface="+mn-ea"/>
              <a:cs typeface="+mn-cs"/>
              <a:sym typeface="Helvetica"/>
            </a:endParaRPr>
          </a:p>
        </p:txBody>
      </p:sp>
      <p:sp>
        <p:nvSpPr>
          <p:cNvPr id="4" name="Slide Number Placeholder 3"/>
          <p:cNvSpPr>
            <a:spLocks noGrp="1"/>
          </p:cNvSpPr>
          <p:nvPr>
            <p:ph type="sldNum" sz="quarter" idx="5"/>
          </p:nvPr>
        </p:nvSpPr>
        <p:spPr/>
        <p:txBody>
          <a:bodyPr/>
          <a:lstStyle/>
          <a:p>
            <a:fld id="{323D8101-785E-4912-B8D6-50B994B1F498}" type="slidenum">
              <a:rPr lang="en-US" smtClean="0"/>
              <a:t>5</a:t>
            </a:fld>
            <a:endParaRPr lang="en-US"/>
          </a:p>
        </p:txBody>
      </p:sp>
    </p:spTree>
    <p:extLst>
      <p:ext uri="{BB962C8B-B14F-4D97-AF65-F5344CB8AC3E}">
        <p14:creationId xmlns:p14="http://schemas.microsoft.com/office/powerpoint/2010/main" val="289478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SzPct val="100000"/>
              <a:buFont typeface="Arial"/>
              <a:buChar char="•"/>
              <a:defRPr sz="1000" b="1">
                <a:latin typeface="Calibri"/>
                <a:ea typeface="Calibri"/>
                <a:cs typeface="Calibri"/>
                <a:sym typeface="Calibri"/>
              </a:defRPr>
            </a:pPr>
            <a:r>
              <a:rPr lang="en-US" dirty="0"/>
              <a:t>Water Resource Impacts</a:t>
            </a:r>
            <a:r>
              <a:rPr lang="en-US" b="0" dirty="0"/>
              <a:t>: siltation, sedimentation, trash, and soap or fecal waste</a:t>
            </a:r>
          </a:p>
          <a:p>
            <a:pPr marL="171450" indent="-171450">
              <a:lnSpc>
                <a:spcPct val="90000"/>
              </a:lnSpc>
              <a:buSzPct val="100000"/>
              <a:buFont typeface="Arial"/>
              <a:buChar char="•"/>
              <a:defRPr sz="1000" b="1">
                <a:latin typeface="Calibri"/>
                <a:ea typeface="Calibri"/>
                <a:cs typeface="Calibri"/>
                <a:sym typeface="Calibri"/>
              </a:defRPr>
            </a:pPr>
            <a:r>
              <a:rPr lang="en-US" dirty="0"/>
              <a:t>Social Impacts from</a:t>
            </a:r>
            <a:r>
              <a:rPr lang="en-US" baseline="0" dirty="0"/>
              <a:t> Other Visitors</a:t>
            </a:r>
            <a:r>
              <a:rPr lang="en-US" b="0" dirty="0"/>
              <a:t>: crowding, conflicts between various user groups, and diminished outdoor experience</a:t>
            </a:r>
          </a:p>
        </p:txBody>
      </p:sp>
      <p:sp>
        <p:nvSpPr>
          <p:cNvPr id="4" name="Slide Number Placeholder 3"/>
          <p:cNvSpPr>
            <a:spLocks noGrp="1"/>
          </p:cNvSpPr>
          <p:nvPr>
            <p:ph type="sldNum" sz="quarter" idx="5"/>
          </p:nvPr>
        </p:nvSpPr>
        <p:spPr/>
        <p:txBody>
          <a:bodyPr/>
          <a:lstStyle/>
          <a:p>
            <a:fld id="{323D8101-785E-4912-B8D6-50B994B1F498}" type="slidenum">
              <a:rPr lang="en-US" smtClean="0"/>
              <a:t>6</a:t>
            </a:fld>
            <a:endParaRPr lang="en-US"/>
          </a:p>
        </p:txBody>
      </p:sp>
    </p:spTree>
    <p:extLst>
      <p:ext uri="{BB962C8B-B14F-4D97-AF65-F5344CB8AC3E}">
        <p14:creationId xmlns:p14="http://schemas.microsoft.com/office/powerpoint/2010/main" val="347099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is a typical park scene. A nice park with grassy fields, a hardened parking area, and easy access to the water. </a:t>
            </a:r>
            <a:endParaRPr lang="en-US" dirty="0"/>
          </a:p>
        </p:txBody>
      </p:sp>
      <p:sp>
        <p:nvSpPr>
          <p:cNvPr id="4" name="Slide Number Placeholder 3"/>
          <p:cNvSpPr>
            <a:spLocks noGrp="1"/>
          </p:cNvSpPr>
          <p:nvPr>
            <p:ph type="sldNum" sz="quarter" idx="5"/>
          </p:nvPr>
        </p:nvSpPr>
        <p:spPr/>
        <p:txBody>
          <a:bodyPr/>
          <a:lstStyle/>
          <a:p>
            <a:fld id="{323D8101-785E-4912-B8D6-50B994B1F498}" type="slidenum">
              <a:rPr lang="en-US" smtClean="0"/>
              <a:t>7</a:t>
            </a:fld>
            <a:endParaRPr lang="en-US"/>
          </a:p>
        </p:txBody>
      </p:sp>
    </p:spTree>
    <p:extLst>
      <p:ext uri="{BB962C8B-B14F-4D97-AF65-F5344CB8AC3E}">
        <p14:creationId xmlns:p14="http://schemas.microsoft.com/office/powerpoint/2010/main" val="1525333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what happens when even more people come to the park. The potential for recreation-related impacts can increase significantly. </a:t>
            </a:r>
          </a:p>
        </p:txBody>
      </p:sp>
      <p:sp>
        <p:nvSpPr>
          <p:cNvPr id="4" name="Slide Number Placeholder 3"/>
          <p:cNvSpPr>
            <a:spLocks noGrp="1"/>
          </p:cNvSpPr>
          <p:nvPr>
            <p:ph type="sldNum" sz="quarter" idx="5"/>
          </p:nvPr>
        </p:nvSpPr>
        <p:spPr/>
        <p:txBody>
          <a:bodyPr/>
          <a:lstStyle/>
          <a:p>
            <a:fld id="{323D8101-785E-4912-B8D6-50B994B1F498}" type="slidenum">
              <a:rPr lang="en-US" smtClean="0"/>
              <a:t>8</a:t>
            </a:fld>
            <a:endParaRPr lang="en-US"/>
          </a:p>
        </p:txBody>
      </p:sp>
    </p:spTree>
    <p:extLst>
      <p:ext uri="{BB962C8B-B14F-4D97-AF65-F5344CB8AC3E}">
        <p14:creationId xmlns:p14="http://schemas.microsoft.com/office/powerpoint/2010/main" val="3004422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000">
                <a:latin typeface="Calibri"/>
                <a:ea typeface="Calibri"/>
                <a:cs typeface="Calibri"/>
                <a:sym typeface="Calibri"/>
              </a:defRPr>
            </a:pPr>
            <a:r>
              <a:rPr lang="en-US" dirty="0"/>
              <a:t>The ultimate goal of the Center, which is Leave No Trace education for everyone who loves the outdoors, is enormous. The fastest way to get there, we believe, is to focus on the sources—the lands themselves, as well as youth. The Center focuses on two major initiatives: </a:t>
            </a:r>
            <a:r>
              <a:rPr lang="en-US" i="1" dirty="0"/>
              <a:t>Leave No Trace in Every Park </a:t>
            </a:r>
            <a:r>
              <a:rPr lang="en-US" dirty="0"/>
              <a:t>and </a:t>
            </a:r>
            <a:r>
              <a:rPr lang="en-US" i="1" dirty="0"/>
              <a:t>Leave No Trace for Every Kid</a:t>
            </a:r>
            <a:r>
              <a:rPr lang="en-US" dirty="0"/>
              <a:t>:</a:t>
            </a:r>
          </a:p>
          <a:p>
            <a:pPr>
              <a:defRPr sz="1000">
                <a:latin typeface="Calibri"/>
                <a:ea typeface="Calibri"/>
                <a:cs typeface="Calibri"/>
                <a:sym typeface="Calibri"/>
              </a:defRPr>
            </a:pPr>
            <a:endParaRPr lang="en-US" dirty="0"/>
          </a:p>
          <a:p>
            <a:pPr marL="171450" indent="-171450">
              <a:buSzPct val="100000"/>
              <a:buFont typeface="Arial"/>
              <a:buChar char="•"/>
              <a:defRPr sz="1000">
                <a:latin typeface="Calibri"/>
                <a:ea typeface="Calibri"/>
                <a:cs typeface="Calibri"/>
                <a:sym typeface="Calibri"/>
              </a:defRPr>
            </a:pPr>
            <a:r>
              <a:rPr lang="en-US" dirty="0"/>
              <a:t>Leave No Trace in Every Park focuses on public lands including local, state, and national parks, forests, and protected areas. </a:t>
            </a:r>
            <a:endParaRPr lang="en-US"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lang="en-US" dirty="0"/>
              <a:t>Leave No Trace for Every Kid focuses on introducing basic Leave No Trace concepts to kids while they are forming their personal ethic framework.</a:t>
            </a:r>
            <a:endParaRPr lang="en-US" dirty="0">
              <a:latin typeface="Gibson"/>
              <a:ea typeface="Gibson"/>
              <a:cs typeface="Gibson"/>
              <a:sym typeface="Gibson"/>
            </a:endParaRPr>
          </a:p>
          <a:p>
            <a:pPr marL="171450" indent="-171450" defTabSz="914400">
              <a:lnSpc>
                <a:spcPct val="100000"/>
              </a:lnSpc>
              <a:spcBef>
                <a:spcPts val="700"/>
              </a:spcBef>
              <a:buSzPct val="100000"/>
              <a:buFont typeface="Arial"/>
              <a:buChar char="•"/>
              <a:defRPr sz="1000">
                <a:latin typeface="Calibri"/>
                <a:ea typeface="Calibri"/>
                <a:cs typeface="Calibri"/>
                <a:sym typeface="Calibri"/>
              </a:defRPr>
            </a:pPr>
            <a:endParaRPr lang="en-US" dirty="0">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rPr lang="en-US" dirty="0"/>
              <a:t>To ensure that to ensure that Leave No Trace is reaching communities across the country. </a:t>
            </a:r>
            <a:endParaRPr lang="en-US" dirty="0">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rPr lang="en-US" dirty="0"/>
              <a:t>we’re also:</a:t>
            </a:r>
          </a:p>
          <a:p>
            <a:pPr defTabSz="914400">
              <a:lnSpc>
                <a:spcPct val="100000"/>
              </a:lnSpc>
              <a:spcBef>
                <a:spcPts val="300"/>
              </a:spcBef>
              <a:defRPr sz="1000">
                <a:latin typeface="Calibri"/>
                <a:ea typeface="Calibri"/>
                <a:cs typeface="Calibri"/>
                <a:sym typeface="Calibri"/>
              </a:defRPr>
            </a:pPr>
            <a:endParaRPr lang="en-US" dirty="0"/>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lang="en-US" dirty="0"/>
              <a:t>training the public </a:t>
            </a:r>
            <a:endParaRPr lang="en-US"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lang="en-US" dirty="0"/>
              <a:t>building a vast volunteer network </a:t>
            </a:r>
            <a:endParaRPr lang="en-US"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lang="en-US" dirty="0"/>
              <a:t>conducting critical research</a:t>
            </a:r>
          </a:p>
          <a:p>
            <a:endParaRPr lang="en-US" dirty="0"/>
          </a:p>
        </p:txBody>
      </p:sp>
      <p:sp>
        <p:nvSpPr>
          <p:cNvPr id="4" name="Slide Number Placeholder 3"/>
          <p:cNvSpPr>
            <a:spLocks noGrp="1"/>
          </p:cNvSpPr>
          <p:nvPr>
            <p:ph type="sldNum" sz="quarter" idx="5"/>
          </p:nvPr>
        </p:nvSpPr>
        <p:spPr/>
        <p:txBody>
          <a:bodyPr/>
          <a:lstStyle/>
          <a:p>
            <a:fld id="{323D8101-785E-4912-B8D6-50B994B1F498}" type="slidenum">
              <a:rPr lang="en-US" smtClean="0"/>
              <a:t>25</a:t>
            </a:fld>
            <a:endParaRPr lang="en-US"/>
          </a:p>
        </p:txBody>
      </p:sp>
    </p:spTree>
    <p:extLst>
      <p:ext uri="{BB962C8B-B14F-4D97-AF65-F5344CB8AC3E}">
        <p14:creationId xmlns:p14="http://schemas.microsoft.com/office/powerpoint/2010/main" val="2977039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8" descr="FDL_4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2457" y="2138363"/>
            <a:ext cx="1264861"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3656799" y="1650332"/>
            <a:ext cx="6341173" cy="2110257"/>
          </a:xfrm>
          <a:prstGeom prst="rect">
            <a:avLst/>
          </a:prstGeom>
        </p:spPr>
        <p:txBody>
          <a:bodyPr rtlCol="0">
            <a:noAutofit/>
          </a:bodyPr>
          <a:lstStyle>
            <a:lvl1pPr>
              <a:defRPr sz="4000"/>
            </a:lvl1pPr>
          </a:lstStyle>
          <a:p>
            <a:r>
              <a:rPr lang="en-US"/>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fld id="{C5860331-CAF1-4C4D-A8A3-590B8E47C3D8}" type="slidenum">
              <a:rPr lang="en-US" altLang="en-US"/>
              <a:pPr/>
              <a:t>‹#›</a:t>
            </a:fld>
            <a:endParaRPr lang="en-US" altLang="en-US"/>
          </a:p>
        </p:txBody>
      </p:sp>
      <p:sp>
        <p:nvSpPr>
          <p:cNvPr id="5" name="Date Placeholder 6"/>
          <p:cNvSpPr>
            <a:spLocks noGrp="1"/>
          </p:cNvSpPr>
          <p:nvPr>
            <p:ph type="dt" sz="half" idx="11"/>
          </p:nvPr>
        </p:nvSpPr>
        <p:spPr>
          <a:xfrm>
            <a:off x="5088467" y="6508751"/>
            <a:ext cx="2844800" cy="365125"/>
          </a:xfrm>
          <a:prstGeom prst="rect">
            <a:avLst/>
          </a:prstGeom>
        </p:spPr>
        <p:txBody>
          <a:bodyPr/>
          <a:lstStyle>
            <a:lvl1pPr>
              <a:defRPr/>
            </a:lvl1pPr>
          </a:lstStyle>
          <a:p>
            <a:fld id="{CED8D478-AFDC-4DAE-BC68-9FAB90AA6F31}" type="datetime1">
              <a:rPr lang="en-US" altLang="en-US"/>
              <a:pPr/>
              <a:t>8/28/2022</a:t>
            </a:fld>
            <a:endParaRPr lang="en-US" altLang="en-US"/>
          </a:p>
        </p:txBody>
      </p:sp>
    </p:spTree>
    <p:extLst>
      <p:ext uri="{BB962C8B-B14F-4D97-AF65-F5344CB8AC3E}">
        <p14:creationId xmlns:p14="http://schemas.microsoft.com/office/powerpoint/2010/main" val="158222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8" descr="FDL_4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434" y="328614"/>
            <a:ext cx="1033537"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600201"/>
            <a:ext cx="10972800" cy="4234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0CEC25A-6974-4CE5-A68C-83FF32116860}" type="slidenum">
              <a:rPr lang="en-US" altLang="en-US"/>
              <a:pPr/>
              <a:t>‹#›</a:t>
            </a:fld>
            <a:endParaRPr lang="en-US" altLang="en-US"/>
          </a:p>
        </p:txBody>
      </p:sp>
      <p:sp>
        <p:nvSpPr>
          <p:cNvPr id="6" name="Date Placeholder 6"/>
          <p:cNvSpPr>
            <a:spLocks noGrp="1"/>
          </p:cNvSpPr>
          <p:nvPr>
            <p:ph type="dt" sz="half" idx="11"/>
          </p:nvPr>
        </p:nvSpPr>
        <p:spPr>
          <a:xfrm>
            <a:off x="5088467" y="6508751"/>
            <a:ext cx="2844800" cy="365125"/>
          </a:xfrm>
          <a:prstGeom prst="rect">
            <a:avLst/>
          </a:prstGeom>
        </p:spPr>
        <p:txBody>
          <a:bodyPr/>
          <a:lstStyle>
            <a:lvl1pPr>
              <a:defRPr/>
            </a:lvl1pPr>
          </a:lstStyle>
          <a:p>
            <a:fld id="{06D7BED6-5344-4496-9243-D407D0B89205}" type="datetime1">
              <a:rPr lang="en-US" altLang="en-US"/>
              <a:pPr/>
              <a:t>8/28/2022</a:t>
            </a:fld>
            <a:endParaRPr lang="en-US" altLang="en-US"/>
          </a:p>
        </p:txBody>
      </p:sp>
      <p:sp>
        <p:nvSpPr>
          <p:cNvPr id="7" name="Title 6"/>
          <p:cNvSpPr>
            <a:spLocks noGrp="1"/>
          </p:cNvSpPr>
          <p:nvPr>
            <p:ph type="title"/>
          </p:nvPr>
        </p:nvSpPr>
        <p:spPr>
          <a:xfrm>
            <a:off x="1817915" y="274638"/>
            <a:ext cx="9662886" cy="1143000"/>
          </a:xfrm>
        </p:spPr>
        <p:txBody>
          <a:bodyPr/>
          <a:lstStyle/>
          <a:p>
            <a:r>
              <a:rPr lang="en-US" dirty="0"/>
              <a:t>Click to edit Master title style</a:t>
            </a:r>
          </a:p>
        </p:txBody>
      </p:sp>
    </p:spTree>
    <p:extLst>
      <p:ext uri="{BB962C8B-B14F-4D97-AF65-F5344CB8AC3E}">
        <p14:creationId xmlns:p14="http://schemas.microsoft.com/office/powerpoint/2010/main" val="415734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descr="FDL_4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435" y="328614"/>
            <a:ext cx="1044422"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5088467" y="6508751"/>
            <a:ext cx="2844800" cy="365125"/>
          </a:xfrm>
          <a:prstGeom prst="rect">
            <a:avLst/>
          </a:prstGeom>
        </p:spPr>
        <p:txBody>
          <a:bodyPr/>
          <a:lstStyle>
            <a:lvl1pPr>
              <a:defRPr/>
            </a:lvl1pPr>
          </a:lstStyle>
          <a:p>
            <a:fld id="{65BBDF50-3075-4AC0-8A4A-04B6B574C084}" type="datetime1">
              <a:rPr lang="en-US" altLang="en-US"/>
              <a:pPr/>
              <a:t>8/28/2022</a:t>
            </a:fld>
            <a:endParaRPr lang="en-US" altLang="en-US"/>
          </a:p>
        </p:txBody>
      </p:sp>
      <p:sp>
        <p:nvSpPr>
          <p:cNvPr id="7" name="Slide Number Placeholder 6"/>
          <p:cNvSpPr>
            <a:spLocks noGrp="1"/>
          </p:cNvSpPr>
          <p:nvPr>
            <p:ph type="sldNum" sz="quarter" idx="11"/>
          </p:nvPr>
        </p:nvSpPr>
        <p:spPr/>
        <p:txBody>
          <a:bodyPr/>
          <a:lstStyle>
            <a:lvl1pPr>
              <a:defRPr/>
            </a:lvl1pPr>
          </a:lstStyle>
          <a:p>
            <a:fld id="{39791509-3C11-4A4E-88E7-53D3FDB6000D}" type="slidenum">
              <a:rPr lang="en-US" altLang="en-US"/>
              <a:pPr/>
              <a:t>‹#›</a:t>
            </a:fld>
            <a:endParaRPr lang="en-US" altLang="en-US"/>
          </a:p>
        </p:txBody>
      </p:sp>
    </p:spTree>
    <p:extLst>
      <p:ext uri="{BB962C8B-B14F-4D97-AF65-F5344CB8AC3E}">
        <p14:creationId xmlns:p14="http://schemas.microsoft.com/office/powerpoint/2010/main" val="18989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FDL_4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434" y="328614"/>
            <a:ext cx="1044423"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7960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31937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7960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31937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a:xfrm>
            <a:off x="5088467" y="6508751"/>
            <a:ext cx="2844800" cy="365125"/>
          </a:xfrm>
          <a:prstGeom prst="rect">
            <a:avLst/>
          </a:prstGeom>
        </p:spPr>
        <p:txBody>
          <a:bodyPr/>
          <a:lstStyle>
            <a:lvl1pPr>
              <a:defRPr/>
            </a:lvl1pPr>
          </a:lstStyle>
          <a:p>
            <a:fld id="{458055AD-0D67-433C-B98C-C1F340B81E4F}" type="datetime1">
              <a:rPr lang="en-US" altLang="en-US"/>
              <a:pPr/>
              <a:t>8/28/2022</a:t>
            </a:fld>
            <a:endParaRPr lang="en-US" altLang="en-US"/>
          </a:p>
        </p:txBody>
      </p:sp>
      <p:sp>
        <p:nvSpPr>
          <p:cNvPr id="9" name="Slide Number Placeholder 8"/>
          <p:cNvSpPr>
            <a:spLocks noGrp="1"/>
          </p:cNvSpPr>
          <p:nvPr>
            <p:ph type="sldNum" sz="quarter" idx="11"/>
          </p:nvPr>
        </p:nvSpPr>
        <p:spPr/>
        <p:txBody>
          <a:bodyPr/>
          <a:lstStyle>
            <a:lvl1pPr>
              <a:defRPr/>
            </a:lvl1pPr>
          </a:lstStyle>
          <a:p>
            <a:fld id="{487BEA18-8D35-4920-B9FF-95DAC7585B0E}" type="slidenum">
              <a:rPr lang="en-US" altLang="en-US"/>
              <a:pPr/>
              <a:t>‹#›</a:t>
            </a:fld>
            <a:endParaRPr lang="en-US" altLang="en-US"/>
          </a:p>
        </p:txBody>
      </p:sp>
    </p:spTree>
    <p:extLst>
      <p:ext uri="{BB962C8B-B14F-4D97-AF65-F5344CB8AC3E}">
        <p14:creationId xmlns:p14="http://schemas.microsoft.com/office/powerpoint/2010/main" val="2456289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descr="FDL_4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434" y="328614"/>
            <a:ext cx="1044423"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a:xfrm>
            <a:off x="5088467" y="6508751"/>
            <a:ext cx="2844800" cy="365125"/>
          </a:xfrm>
          <a:prstGeom prst="rect">
            <a:avLst/>
          </a:prstGeom>
        </p:spPr>
        <p:txBody>
          <a:bodyPr/>
          <a:lstStyle>
            <a:lvl1pPr>
              <a:defRPr/>
            </a:lvl1pPr>
          </a:lstStyle>
          <a:p>
            <a:fld id="{D20EF682-D238-4A7D-943F-7D363049CC1E}" type="datetime1">
              <a:rPr lang="en-US" altLang="en-US"/>
              <a:pPr/>
              <a:t>8/28/2022</a:t>
            </a:fld>
            <a:endParaRPr lang="en-US" altLang="en-US"/>
          </a:p>
        </p:txBody>
      </p:sp>
      <p:sp>
        <p:nvSpPr>
          <p:cNvPr id="5" name="Slide Number Placeholder 4"/>
          <p:cNvSpPr>
            <a:spLocks noGrp="1"/>
          </p:cNvSpPr>
          <p:nvPr>
            <p:ph type="sldNum" sz="quarter" idx="11"/>
          </p:nvPr>
        </p:nvSpPr>
        <p:spPr/>
        <p:txBody>
          <a:bodyPr/>
          <a:lstStyle>
            <a:lvl1pPr>
              <a:defRPr/>
            </a:lvl1pPr>
          </a:lstStyle>
          <a:p>
            <a:fld id="{817D8811-6C07-43DE-878A-9679CF82EF78}" type="slidenum">
              <a:rPr lang="en-US" altLang="en-US"/>
              <a:pPr/>
              <a:t>‹#›</a:t>
            </a:fld>
            <a:endParaRPr lang="en-US" altLang="en-US"/>
          </a:p>
        </p:txBody>
      </p:sp>
    </p:spTree>
    <p:extLst>
      <p:ext uri="{BB962C8B-B14F-4D97-AF65-F5344CB8AC3E}">
        <p14:creationId xmlns:p14="http://schemas.microsoft.com/office/powerpoint/2010/main" val="3033394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88467" y="6508751"/>
            <a:ext cx="2844800" cy="365125"/>
          </a:xfrm>
          <a:prstGeom prst="rect">
            <a:avLst/>
          </a:prstGeom>
        </p:spPr>
        <p:txBody>
          <a:bodyPr/>
          <a:lstStyle>
            <a:lvl1pPr>
              <a:defRPr/>
            </a:lvl1pPr>
          </a:lstStyle>
          <a:p>
            <a:fld id="{462DF8B1-B460-4491-8630-E812AF3FF1FA}" type="datetime1">
              <a:rPr lang="en-US" altLang="en-US"/>
              <a:pPr/>
              <a:t>8/28/2022</a:t>
            </a:fld>
            <a:endParaRPr lang="en-US" altLang="en-US"/>
          </a:p>
        </p:txBody>
      </p:sp>
      <p:sp>
        <p:nvSpPr>
          <p:cNvPr id="3" name="Slide Number Placeholder 3"/>
          <p:cNvSpPr>
            <a:spLocks noGrp="1"/>
          </p:cNvSpPr>
          <p:nvPr>
            <p:ph type="sldNum" sz="quarter" idx="11"/>
          </p:nvPr>
        </p:nvSpPr>
        <p:spPr/>
        <p:txBody>
          <a:bodyPr/>
          <a:lstStyle>
            <a:lvl1pPr>
              <a:defRPr/>
            </a:lvl1pPr>
          </a:lstStyle>
          <a:p>
            <a:fld id="{29451E99-F246-4788-B083-5F899897BD92}" type="slidenum">
              <a:rPr lang="en-US" altLang="en-US"/>
              <a:pPr/>
              <a:t>‹#›</a:t>
            </a:fld>
            <a:endParaRPr lang="en-US" altLang="en-US"/>
          </a:p>
        </p:txBody>
      </p:sp>
    </p:spTree>
    <p:extLst>
      <p:ext uri="{BB962C8B-B14F-4D97-AF65-F5344CB8AC3E}">
        <p14:creationId xmlns:p14="http://schemas.microsoft.com/office/powerpoint/2010/main" val="59032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5088467" y="6508751"/>
            <a:ext cx="2844800" cy="365125"/>
          </a:xfrm>
          <a:prstGeom prst="rect">
            <a:avLst/>
          </a:prstGeom>
        </p:spPr>
        <p:txBody>
          <a:bodyPr/>
          <a:lstStyle>
            <a:lvl1pPr>
              <a:defRPr/>
            </a:lvl1pPr>
          </a:lstStyle>
          <a:p>
            <a:fld id="{4CA64E3F-80B6-42B3-A079-64AABC30E434}" type="datetime1">
              <a:rPr lang="en-US" altLang="en-US"/>
              <a:pPr/>
              <a:t>8/28/2022</a:t>
            </a:fld>
            <a:endParaRPr lang="en-US" altLang="en-US"/>
          </a:p>
        </p:txBody>
      </p:sp>
      <p:sp>
        <p:nvSpPr>
          <p:cNvPr id="6" name="Slide Number Placeholder 6"/>
          <p:cNvSpPr>
            <a:spLocks noGrp="1"/>
          </p:cNvSpPr>
          <p:nvPr>
            <p:ph type="sldNum" sz="quarter" idx="11"/>
          </p:nvPr>
        </p:nvSpPr>
        <p:spPr/>
        <p:txBody>
          <a:bodyPr/>
          <a:lstStyle>
            <a:lvl1pPr>
              <a:defRPr/>
            </a:lvl1pPr>
          </a:lstStyle>
          <a:p>
            <a:fld id="{B02F4655-602C-49F5-8539-0664249338E4}" type="slidenum">
              <a:rPr lang="en-US" altLang="en-US"/>
              <a:pPr/>
              <a:t>‹#›</a:t>
            </a:fld>
            <a:endParaRPr lang="en-US" altLang="en-US"/>
          </a:p>
        </p:txBody>
      </p:sp>
    </p:spTree>
    <p:extLst>
      <p:ext uri="{BB962C8B-B14F-4D97-AF65-F5344CB8AC3E}">
        <p14:creationId xmlns:p14="http://schemas.microsoft.com/office/powerpoint/2010/main" val="79101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Users/jaypointer/Desktop/Folio.png"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Folio.png" descr="/Users/jaypointer/Desktop/Folio.png"/>
          <p:cNvPicPr>
            <a:picLocks noChangeAspect="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1" y="5807075"/>
            <a:ext cx="12223751"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632857" y="274638"/>
            <a:ext cx="98479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6" name="Slide Number Placeholder 5"/>
          <p:cNvSpPr>
            <a:spLocks noGrp="1"/>
          </p:cNvSpPr>
          <p:nvPr>
            <p:ph type="sldNum" sz="quarter" idx="4"/>
          </p:nvPr>
        </p:nvSpPr>
        <p:spPr>
          <a:xfrm>
            <a:off x="11582400" y="6508751"/>
            <a:ext cx="550333"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anose="020B0604020202020204" pitchFamily="34" charset="0"/>
              </a:defRPr>
            </a:lvl1pPr>
          </a:lstStyle>
          <a:p>
            <a:fld id="{3BBCC971-D219-4AD7-81A2-A5AC4AF4B57E}" type="slidenum">
              <a:rPr lang="en-US" altLang="en-US"/>
              <a:pPr/>
              <a:t>‹#›</a:t>
            </a:fld>
            <a:endParaRPr lang="en-US" altLang="en-US"/>
          </a:p>
        </p:txBody>
      </p:sp>
      <p:pic>
        <p:nvPicPr>
          <p:cNvPr id="1030" name="Pictur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26220" y="5995990"/>
            <a:ext cx="1411817"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3"/>
          <p:cNvSpPr>
            <a:spLocks noGrp="1"/>
          </p:cNvSpPr>
          <p:nvPr>
            <p:ph type="dt" sz="half" idx="2"/>
          </p:nvPr>
        </p:nvSpPr>
        <p:spPr>
          <a:xfrm>
            <a:off x="5363634" y="6508751"/>
            <a:ext cx="2302933"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anose="020B0604020202020204" pitchFamily="34" charset="0"/>
              </a:defRPr>
            </a:lvl1pPr>
          </a:lstStyle>
          <a:p>
            <a:fld id="{20C0E59B-909A-423A-B430-8614552147C8}" type="datetime1">
              <a:rPr lang="en-US" altLang="en-US"/>
              <a:pPr/>
              <a:t>8/28/2022</a:t>
            </a:fld>
            <a:endParaRPr lang="en-US" altLang="en-US"/>
          </a:p>
        </p:txBody>
      </p:sp>
      <p:pic>
        <p:nvPicPr>
          <p:cNvPr id="1032" name="Picture 13" descr="AnnivGrStandard_White.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7651" y="6508751"/>
            <a:ext cx="200569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8"/>
          <p:cNvSpPr txBox="1">
            <a:spLocks/>
          </p:cNvSpPr>
          <p:nvPr/>
        </p:nvSpPr>
        <p:spPr>
          <a:xfrm>
            <a:off x="6635326" y="268287"/>
            <a:ext cx="5222240" cy="302260"/>
          </a:xfrm>
          <a:prstGeom prst="rect">
            <a:avLst/>
          </a:prstGeom>
          <a:noFill/>
          <a:ln w="0" cmpd="sng">
            <a:noFill/>
            <a:prstDash val="solid"/>
          </a:ln>
        </p:spPr>
        <p:txBody>
          <a:bodyPr vert="horz" lIns="0" tIns="20955" rIns="0" bIns="0" anchor="t"/>
          <a:lstStyle>
            <a:lvl1pPr marL="342900" indent="-342900" algn="l" defTabSz="457200" rtl="0" eaLnBrk="0" fontAlgn="base" hangingPunct="0">
              <a:spcBef>
                <a:spcPct val="20000"/>
              </a:spcBef>
              <a:spcAft>
                <a:spcPct val="0"/>
              </a:spcAft>
              <a:buFont typeface="Arial" panose="020B0604020202020204" pitchFamily="34" charset="0"/>
              <a:buNone/>
              <a:defRPr sz="2400" b="1" kern="1200" baseline="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ts val="2200"/>
              </a:lnSpc>
              <a:spcAft>
                <a:spcPts val="0"/>
              </a:spcAft>
            </a:pPr>
            <a:r>
              <a:rPr lang="en-US" sz="1800" dirty="0">
                <a:solidFill>
                  <a:srgbClr val="005696"/>
                </a:solidFill>
                <a:latin typeface="Calibri" panose="02020603050405020304" pitchFamily="2"/>
              </a:rPr>
              <a:t>Cub Scout Pack 485</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hdr="0" ftr="0" dt="0"/>
  <p:txStyles>
    <p:titleStyle>
      <a:lvl1pPr algn="l" defTabSz="457200" rtl="0" eaLnBrk="1" fontAlgn="base" hangingPunct="1">
        <a:spcBef>
          <a:spcPct val="0"/>
        </a:spcBef>
        <a:spcAft>
          <a:spcPct val="0"/>
        </a:spcAft>
        <a:defRPr sz="3200" b="1" kern="1200">
          <a:solidFill>
            <a:srgbClr val="005696"/>
          </a:solidFill>
          <a:latin typeface="Calibri" panose="020F0502020204030204" pitchFamily="34" charset="0"/>
          <a:ea typeface="Calibri" panose="020F0502020204030204" pitchFamily="34" charset="0"/>
          <a:cs typeface="Calibri" panose="020F0502020204030204" pitchFamily="34" charset="0"/>
        </a:defRPr>
      </a:lvl1pPr>
      <a:lvl2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2pPr>
      <a:lvl3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3pPr>
      <a:lvl4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4pPr>
      <a:lvl5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5pPr>
      <a:lvl6pPr marL="4572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6pPr>
      <a:lvl7pPr marL="9144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7pPr>
      <a:lvl8pPr marL="13716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8pPr>
      <a:lvl9pPr marL="18288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400" b="1" i="1"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1200" i="1"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CEC25A-6974-4CE5-A68C-83FF32116860}" type="slidenum">
              <a:rPr lang="en-US" altLang="en-US" smtClean="0"/>
              <a:pPr/>
              <a:t>1</a:t>
            </a:fld>
            <a:endParaRPr lang="en-US" altLang="en-US"/>
          </a:p>
        </p:txBody>
      </p:sp>
      <p:sp>
        <p:nvSpPr>
          <p:cNvPr id="4" name="Title 3"/>
          <p:cNvSpPr>
            <a:spLocks noGrp="1"/>
          </p:cNvSpPr>
          <p:nvPr>
            <p:ph type="title"/>
          </p:nvPr>
        </p:nvSpPr>
        <p:spPr>
          <a:xfrm>
            <a:off x="1734414" y="310946"/>
            <a:ext cx="7300274" cy="1143000"/>
          </a:xfrm>
        </p:spPr>
        <p:txBody>
          <a:bodyPr/>
          <a:lstStyle/>
          <a:p>
            <a:r>
              <a:rPr lang="en-US" b="0" dirty="0">
                <a:latin typeface="Bell MT" panose="02020503060305020303" pitchFamily="18" charset="0"/>
              </a:rPr>
              <a:t>BOY SCOUTS OF AMERICA</a:t>
            </a:r>
          </a:p>
        </p:txBody>
      </p:sp>
      <p:pic>
        <p:nvPicPr>
          <p:cNvPr id="12" name="Picture 11"/>
          <p:cNvPicPr>
            <a:picLocks noChangeAspect="1"/>
          </p:cNvPicPr>
          <p:nvPr/>
        </p:nvPicPr>
        <p:blipFill>
          <a:blip r:embed="rId2"/>
          <a:stretch>
            <a:fillRect/>
          </a:stretch>
        </p:blipFill>
        <p:spPr>
          <a:xfrm>
            <a:off x="2799606" y="1497490"/>
            <a:ext cx="6161767" cy="3608656"/>
          </a:xfrm>
          <a:prstGeom prst="rect">
            <a:avLst/>
          </a:prstGeom>
        </p:spPr>
      </p:pic>
    </p:spTree>
    <p:extLst>
      <p:ext uri="{BB962C8B-B14F-4D97-AF65-F5344CB8AC3E}">
        <p14:creationId xmlns:p14="http://schemas.microsoft.com/office/powerpoint/2010/main" val="1200661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67" y="427035"/>
            <a:ext cx="7043737" cy="727219"/>
          </a:xfrm>
        </p:spPr>
        <p:txBody>
          <a:bodyPr/>
          <a:lstStyle/>
          <a:p>
            <a:r>
              <a:rPr lang="en-US" dirty="0"/>
              <a:t>LEAVE NO TRACE™ Pledge for </a:t>
            </a:r>
            <a:r>
              <a:rPr lang="en-US" altLang="zh-TW" dirty="0"/>
              <a:t>Kids</a:t>
            </a:r>
            <a:endParaRPr lang="en-US" dirty="0"/>
          </a:p>
        </p:txBody>
      </p:sp>
      <p:sp>
        <p:nvSpPr>
          <p:cNvPr id="3" name="Content Placeholder 2"/>
          <p:cNvSpPr>
            <a:spLocks noGrp="1"/>
          </p:cNvSpPr>
          <p:nvPr>
            <p:ph idx="1"/>
          </p:nvPr>
        </p:nvSpPr>
        <p:spPr>
          <a:xfrm>
            <a:off x="1862666" y="1531140"/>
            <a:ext cx="6487513" cy="4234338"/>
          </a:xfrm>
        </p:spPr>
        <p:txBody>
          <a:bodyPr/>
          <a:lstStyle/>
          <a:p>
            <a:pPr marL="514350" indent="-514350">
              <a:buFont typeface="+mj-lt"/>
              <a:buAutoNum type="arabicPeriod"/>
            </a:pPr>
            <a:r>
              <a:rPr lang="en-US" altLang="zh-TW" sz="2800" dirty="0"/>
              <a:t>Plan Ahead and Prepare</a:t>
            </a:r>
          </a:p>
          <a:p>
            <a:pPr marL="514350" indent="-514350">
              <a:buFont typeface="+mj-lt"/>
              <a:buAutoNum type="arabicPeriod"/>
            </a:pPr>
            <a:r>
              <a:rPr lang="en-US" sz="2800" dirty="0"/>
              <a:t>Travel and Camp on Durable Surfaces</a:t>
            </a:r>
          </a:p>
          <a:p>
            <a:pPr marL="514350" indent="-514350">
              <a:buFont typeface="+mj-lt"/>
              <a:buAutoNum type="arabicPeriod"/>
            </a:pPr>
            <a:r>
              <a:rPr lang="en-US" altLang="zh-TW" sz="2800" dirty="0"/>
              <a:t>Dispose of Waste Properly</a:t>
            </a:r>
          </a:p>
          <a:p>
            <a:pPr marL="514350" indent="-514350">
              <a:buFont typeface="+mj-lt"/>
              <a:buAutoNum type="arabicPeriod"/>
            </a:pPr>
            <a:r>
              <a:rPr lang="en-US" sz="2800" dirty="0"/>
              <a:t>Leave What You Find</a:t>
            </a:r>
          </a:p>
          <a:p>
            <a:pPr marL="514350" indent="-514350">
              <a:buFont typeface="+mj-lt"/>
              <a:buAutoNum type="arabicPeriod"/>
            </a:pPr>
            <a:r>
              <a:rPr lang="en-US" altLang="zh-TW" sz="2800" dirty="0"/>
              <a:t>Minimize Campfire Impacts</a:t>
            </a:r>
          </a:p>
          <a:p>
            <a:pPr marL="514350" indent="-514350">
              <a:buFont typeface="+mj-lt"/>
              <a:buAutoNum type="arabicPeriod"/>
            </a:pPr>
            <a:r>
              <a:rPr lang="en-US" altLang="zh-TW" sz="2800" dirty="0"/>
              <a:t>Respect Wildlife</a:t>
            </a:r>
          </a:p>
          <a:p>
            <a:pPr marL="514350" indent="-514350">
              <a:buFont typeface="+mj-lt"/>
              <a:buAutoNum type="arabicPeriod"/>
            </a:pPr>
            <a:r>
              <a:rPr lang="en-US" altLang="zh-TW" sz="2800" dirty="0"/>
              <a:t>Be Considerate of Other Visitors</a:t>
            </a:r>
            <a:endParaRPr lang="en-US" sz="2800" dirty="0"/>
          </a:p>
          <a:p>
            <a:pPr marL="514350" indent="-514350">
              <a:buFont typeface="+mj-lt"/>
              <a:buAutoNum type="arabicPeriod"/>
            </a:pPr>
            <a:endParaRPr lang="en-US" dirty="0"/>
          </a:p>
          <a:p>
            <a:pPr marL="514350" indent="-51435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0CEC25A-6974-4CE5-A68C-83FF32116860}" type="slidenum">
              <a:rPr lang="en-US" altLang="en-US" smtClean="0"/>
              <a:pPr/>
              <a:t>10</a:t>
            </a:fld>
            <a:endParaRPr lang="en-US" altLang="en-US"/>
          </a:p>
        </p:txBody>
      </p:sp>
      <p:pic>
        <p:nvPicPr>
          <p:cNvPr id="7" name="Picture 6"/>
          <p:cNvPicPr>
            <a:picLocks noChangeAspect="1"/>
          </p:cNvPicPr>
          <p:nvPr/>
        </p:nvPicPr>
        <p:blipFill>
          <a:blip r:embed="rId2"/>
          <a:stretch>
            <a:fillRect/>
          </a:stretch>
        </p:blipFill>
        <p:spPr>
          <a:xfrm>
            <a:off x="8245906" y="2267954"/>
            <a:ext cx="3336494" cy="1954027"/>
          </a:xfrm>
          <a:prstGeom prst="rect">
            <a:avLst/>
          </a:prstGeom>
        </p:spPr>
      </p:pic>
    </p:spTree>
    <p:extLst>
      <p:ext uri="{BB962C8B-B14F-4D97-AF65-F5344CB8AC3E}">
        <p14:creationId xmlns:p14="http://schemas.microsoft.com/office/powerpoint/2010/main" val="3609381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7914" y="1600201"/>
            <a:ext cx="9764485" cy="4234338"/>
          </a:xfrm>
        </p:spPr>
        <p:txBody>
          <a:bodyPr/>
          <a:lstStyle/>
          <a:p>
            <a:r>
              <a:rPr lang="en-US" altLang="zh-TW" dirty="0"/>
              <a:t>Know the regulations and special concerns for the area you'll visit.</a:t>
            </a:r>
          </a:p>
          <a:p>
            <a:r>
              <a:rPr lang="en-US" altLang="zh-TW" dirty="0"/>
              <a:t>Prepare for extreme weather, hazards, and emergencies.</a:t>
            </a:r>
          </a:p>
          <a:p>
            <a:r>
              <a:rPr lang="en-US" altLang="zh-TW" dirty="0"/>
              <a:t>Schedule your trip to avoid times of high use.</a:t>
            </a:r>
          </a:p>
          <a:p>
            <a:r>
              <a:rPr lang="en-US" altLang="zh-TW" dirty="0"/>
              <a:t>Visit in small groups when possible. Consider splitting larger groups into smaller groups.</a:t>
            </a:r>
          </a:p>
          <a:p>
            <a:r>
              <a:rPr lang="en-US" altLang="zh-TW" dirty="0"/>
              <a:t>Repackage food to minimize waste.</a:t>
            </a:r>
          </a:p>
          <a:p>
            <a:r>
              <a:rPr lang="en-US" altLang="zh-TW" dirty="0"/>
              <a:t>Use a map and compass to eliminate the use of marking paint, rock cairns or flagging.</a:t>
            </a:r>
            <a:endParaRPr lang="zh-TW" altLang="en-US" dirty="0"/>
          </a:p>
        </p:txBody>
      </p:sp>
      <p:sp>
        <p:nvSpPr>
          <p:cNvPr id="3" name="Slide Number Placeholder 2"/>
          <p:cNvSpPr>
            <a:spLocks noGrp="1"/>
          </p:cNvSpPr>
          <p:nvPr>
            <p:ph type="sldNum" sz="quarter" idx="10"/>
          </p:nvPr>
        </p:nvSpPr>
        <p:spPr/>
        <p:txBody>
          <a:bodyPr/>
          <a:lstStyle/>
          <a:p>
            <a:fld id="{10CEC25A-6974-4CE5-A68C-83FF32116860}" type="slidenum">
              <a:rPr lang="en-US" altLang="en-US" smtClean="0"/>
              <a:pPr/>
              <a:t>11</a:t>
            </a:fld>
            <a:endParaRPr lang="en-US" altLang="en-US"/>
          </a:p>
        </p:txBody>
      </p:sp>
      <p:sp>
        <p:nvSpPr>
          <p:cNvPr id="4" name="Title 3"/>
          <p:cNvSpPr>
            <a:spLocks noGrp="1"/>
          </p:cNvSpPr>
          <p:nvPr>
            <p:ph type="title"/>
          </p:nvPr>
        </p:nvSpPr>
        <p:spPr/>
        <p:txBody>
          <a:bodyPr/>
          <a:lstStyle/>
          <a:p>
            <a:r>
              <a:rPr lang="en-US" altLang="zh-TW" dirty="0"/>
              <a:t>1. Plan Ahead and Prepare</a:t>
            </a:r>
          </a:p>
        </p:txBody>
      </p:sp>
    </p:spTree>
    <p:extLst>
      <p:ext uri="{BB962C8B-B14F-4D97-AF65-F5344CB8AC3E}">
        <p14:creationId xmlns:p14="http://schemas.microsoft.com/office/powerpoint/2010/main" val="2667673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7915" y="1417638"/>
            <a:ext cx="10059237" cy="4234338"/>
          </a:xfrm>
        </p:spPr>
        <p:txBody>
          <a:bodyPr/>
          <a:lstStyle/>
          <a:p>
            <a:r>
              <a:rPr lang="en-US" altLang="zh-TW" dirty="0"/>
              <a:t>Durable surfaces include established trails and campsites, rock, gravel, dry grasses or snow.</a:t>
            </a:r>
          </a:p>
          <a:p>
            <a:r>
              <a:rPr lang="en-US" altLang="zh-TW" dirty="0"/>
              <a:t>Protect riparian areas by camping at least 200 feet from lakes and streams.</a:t>
            </a:r>
          </a:p>
          <a:p>
            <a:r>
              <a:rPr lang="en-US" altLang="zh-TW" dirty="0"/>
              <a:t>Good campsites are found, not made. Altering a site is not necessary. </a:t>
            </a:r>
          </a:p>
          <a:p>
            <a:pPr lvl="1"/>
            <a:r>
              <a:rPr lang="en-US" altLang="zh-TW" dirty="0"/>
              <a:t>In popular areas: </a:t>
            </a:r>
          </a:p>
          <a:p>
            <a:pPr lvl="2"/>
            <a:r>
              <a:rPr lang="en-US" altLang="zh-TW" dirty="0"/>
              <a:t>Concentrate use on existing trails and campsites.</a:t>
            </a:r>
          </a:p>
          <a:p>
            <a:pPr lvl="2"/>
            <a:r>
              <a:rPr lang="en-US" altLang="zh-TW" dirty="0"/>
              <a:t>Walk single file in the middle of the trail, even when wet or muddy.</a:t>
            </a:r>
          </a:p>
          <a:p>
            <a:pPr lvl="2"/>
            <a:r>
              <a:rPr lang="en-US" altLang="zh-TW" dirty="0"/>
              <a:t>Keep campsites small. Focus activity in areas where vegetation is absent.</a:t>
            </a:r>
          </a:p>
          <a:p>
            <a:pPr lvl="2"/>
            <a:r>
              <a:rPr lang="en-US" altLang="zh-TW" dirty="0"/>
              <a:t>In pristine areas:</a:t>
            </a:r>
          </a:p>
          <a:p>
            <a:pPr lvl="2"/>
            <a:r>
              <a:rPr lang="en-US" altLang="zh-TW" dirty="0"/>
              <a:t>Disperse use to prevent the creation of campsites and trails.</a:t>
            </a:r>
          </a:p>
          <a:p>
            <a:pPr lvl="2"/>
            <a:r>
              <a:rPr lang="en-US" altLang="zh-TW" dirty="0"/>
              <a:t>Avoid places where impacts are just beginning.</a:t>
            </a:r>
          </a:p>
        </p:txBody>
      </p:sp>
      <p:sp>
        <p:nvSpPr>
          <p:cNvPr id="3" name="Slide Number Placeholder 2"/>
          <p:cNvSpPr>
            <a:spLocks noGrp="1"/>
          </p:cNvSpPr>
          <p:nvPr>
            <p:ph type="sldNum" sz="quarter" idx="10"/>
          </p:nvPr>
        </p:nvSpPr>
        <p:spPr/>
        <p:txBody>
          <a:bodyPr/>
          <a:lstStyle/>
          <a:p>
            <a:fld id="{10CEC25A-6974-4CE5-A68C-83FF32116860}" type="slidenum">
              <a:rPr lang="en-US" altLang="en-US" smtClean="0"/>
              <a:pPr/>
              <a:t>12</a:t>
            </a:fld>
            <a:endParaRPr lang="en-US" altLang="en-US"/>
          </a:p>
        </p:txBody>
      </p:sp>
      <p:sp>
        <p:nvSpPr>
          <p:cNvPr id="4" name="Title 3"/>
          <p:cNvSpPr>
            <a:spLocks noGrp="1"/>
          </p:cNvSpPr>
          <p:nvPr>
            <p:ph type="title"/>
          </p:nvPr>
        </p:nvSpPr>
        <p:spPr/>
        <p:txBody>
          <a:bodyPr/>
          <a:lstStyle/>
          <a:p>
            <a:r>
              <a:rPr lang="en-US" altLang="zh-TW" dirty="0"/>
              <a:t>2. Travel and Camp on Durable Surfaces</a:t>
            </a:r>
          </a:p>
        </p:txBody>
      </p:sp>
    </p:spTree>
    <p:extLst>
      <p:ext uri="{BB962C8B-B14F-4D97-AF65-F5344CB8AC3E}">
        <p14:creationId xmlns:p14="http://schemas.microsoft.com/office/powerpoint/2010/main" val="2725133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7915" y="1417638"/>
            <a:ext cx="10059237" cy="4234338"/>
          </a:xfrm>
        </p:spPr>
        <p:txBody>
          <a:bodyPr/>
          <a:lstStyle/>
          <a:p>
            <a:r>
              <a:rPr lang="en-US" altLang="zh-TW" dirty="0"/>
              <a:t>Pack it in, pack it out. Inspect your campsite and rest areas for trash or spilled foods. Pack out all trash, leftover food and litter.</a:t>
            </a:r>
          </a:p>
          <a:p>
            <a:r>
              <a:rPr lang="en-US" altLang="zh-TW" dirty="0"/>
              <a:t>Deposit solid human waste in </a:t>
            </a:r>
            <a:r>
              <a:rPr lang="en-US" altLang="zh-TW" dirty="0" err="1"/>
              <a:t>catholes</a:t>
            </a:r>
            <a:r>
              <a:rPr lang="en-US" altLang="zh-TW" dirty="0"/>
              <a:t> dug 6 to 8 inches deep, at least 200 feet from water, camp and trails. Cover and disguise the </a:t>
            </a:r>
            <a:r>
              <a:rPr lang="en-US" altLang="zh-TW" dirty="0" err="1"/>
              <a:t>cathole</a:t>
            </a:r>
            <a:r>
              <a:rPr lang="en-US" altLang="zh-TW" dirty="0"/>
              <a:t> when finished.</a:t>
            </a:r>
          </a:p>
          <a:p>
            <a:r>
              <a:rPr lang="en-US" altLang="zh-TW" dirty="0"/>
              <a:t>Pack out toilet paper and hygiene products.</a:t>
            </a:r>
          </a:p>
          <a:p>
            <a:r>
              <a:rPr lang="en-US" altLang="zh-TW" dirty="0"/>
              <a:t>To wash yourself or your dishes, carry water 200 feet away from streams or lakes and use small amounts of biodegradable soap. Scatter strained dishwater.</a:t>
            </a:r>
          </a:p>
        </p:txBody>
      </p:sp>
      <p:sp>
        <p:nvSpPr>
          <p:cNvPr id="3" name="Slide Number Placeholder 2"/>
          <p:cNvSpPr>
            <a:spLocks noGrp="1"/>
          </p:cNvSpPr>
          <p:nvPr>
            <p:ph type="sldNum" sz="quarter" idx="10"/>
          </p:nvPr>
        </p:nvSpPr>
        <p:spPr/>
        <p:txBody>
          <a:bodyPr/>
          <a:lstStyle/>
          <a:p>
            <a:fld id="{10CEC25A-6974-4CE5-A68C-83FF32116860}" type="slidenum">
              <a:rPr lang="en-US" altLang="en-US" smtClean="0"/>
              <a:pPr/>
              <a:t>13</a:t>
            </a:fld>
            <a:endParaRPr lang="en-US" altLang="en-US"/>
          </a:p>
        </p:txBody>
      </p:sp>
      <p:sp>
        <p:nvSpPr>
          <p:cNvPr id="4" name="Title 3"/>
          <p:cNvSpPr>
            <a:spLocks noGrp="1"/>
          </p:cNvSpPr>
          <p:nvPr>
            <p:ph type="title"/>
          </p:nvPr>
        </p:nvSpPr>
        <p:spPr/>
        <p:txBody>
          <a:bodyPr/>
          <a:lstStyle/>
          <a:p>
            <a:r>
              <a:rPr lang="en-US" altLang="zh-TW" dirty="0"/>
              <a:t>3. Dispose of Waste Properly</a:t>
            </a:r>
          </a:p>
        </p:txBody>
      </p:sp>
    </p:spTree>
    <p:extLst>
      <p:ext uri="{BB962C8B-B14F-4D97-AF65-F5344CB8AC3E}">
        <p14:creationId xmlns:p14="http://schemas.microsoft.com/office/powerpoint/2010/main" val="1352450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7916" y="1417638"/>
            <a:ext cx="9662886" cy="4234338"/>
          </a:xfrm>
        </p:spPr>
        <p:txBody>
          <a:bodyPr/>
          <a:lstStyle/>
          <a:p>
            <a:r>
              <a:rPr lang="en-US" altLang="zh-TW" dirty="0"/>
              <a:t>Preserve the past: examine, but do not touch cultural or historic structures and artifacts.</a:t>
            </a:r>
          </a:p>
          <a:p>
            <a:r>
              <a:rPr lang="en-US" altLang="zh-TW" dirty="0"/>
              <a:t>Leave rocks, plants and other natural objects as you find them.</a:t>
            </a:r>
          </a:p>
          <a:p>
            <a:r>
              <a:rPr lang="en-US" altLang="zh-TW" dirty="0"/>
              <a:t>Avoid introducing or transporting non-native species.</a:t>
            </a:r>
          </a:p>
          <a:p>
            <a:r>
              <a:rPr lang="en-US" altLang="zh-TW" dirty="0"/>
              <a:t>Do not build structures, furniture, or dig trenches.</a:t>
            </a:r>
          </a:p>
        </p:txBody>
      </p:sp>
      <p:sp>
        <p:nvSpPr>
          <p:cNvPr id="3" name="Slide Number Placeholder 2"/>
          <p:cNvSpPr>
            <a:spLocks noGrp="1"/>
          </p:cNvSpPr>
          <p:nvPr>
            <p:ph type="sldNum" sz="quarter" idx="10"/>
          </p:nvPr>
        </p:nvSpPr>
        <p:spPr/>
        <p:txBody>
          <a:bodyPr/>
          <a:lstStyle/>
          <a:p>
            <a:fld id="{10CEC25A-6974-4CE5-A68C-83FF32116860}" type="slidenum">
              <a:rPr lang="en-US" altLang="en-US" smtClean="0"/>
              <a:pPr/>
              <a:t>14</a:t>
            </a:fld>
            <a:endParaRPr lang="en-US" altLang="en-US"/>
          </a:p>
        </p:txBody>
      </p:sp>
      <p:sp>
        <p:nvSpPr>
          <p:cNvPr id="4" name="Title 3"/>
          <p:cNvSpPr>
            <a:spLocks noGrp="1"/>
          </p:cNvSpPr>
          <p:nvPr>
            <p:ph type="title"/>
          </p:nvPr>
        </p:nvSpPr>
        <p:spPr/>
        <p:txBody>
          <a:bodyPr/>
          <a:lstStyle/>
          <a:p>
            <a:r>
              <a:rPr lang="en-US" altLang="zh-TW" dirty="0"/>
              <a:t>4. Leave What You Find</a:t>
            </a:r>
          </a:p>
        </p:txBody>
      </p:sp>
    </p:spTree>
    <p:extLst>
      <p:ext uri="{BB962C8B-B14F-4D97-AF65-F5344CB8AC3E}">
        <p14:creationId xmlns:p14="http://schemas.microsoft.com/office/powerpoint/2010/main" val="3942992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7916" y="1417638"/>
            <a:ext cx="9662886" cy="4234338"/>
          </a:xfrm>
        </p:spPr>
        <p:txBody>
          <a:bodyPr/>
          <a:lstStyle/>
          <a:p>
            <a:r>
              <a:rPr lang="en-US" altLang="zh-TW" dirty="0"/>
              <a:t>Campfires can cause lasting impacts to the backcountry. Use a lightweight stove for cooking and enjoy a candle lantern for light.</a:t>
            </a:r>
          </a:p>
          <a:p>
            <a:r>
              <a:rPr lang="en-US" altLang="zh-TW" dirty="0"/>
              <a:t>Where fires are permitted, use established fire rings, fire pans, or mound fires.</a:t>
            </a:r>
          </a:p>
          <a:p>
            <a:r>
              <a:rPr lang="en-US" altLang="zh-TW" dirty="0"/>
              <a:t>Keep fires small. Only use sticks from the ground that can be broken by hand.</a:t>
            </a:r>
          </a:p>
          <a:p>
            <a:r>
              <a:rPr lang="en-US" altLang="zh-TW" dirty="0"/>
              <a:t>Burn all wood and coals to ash, put out campfires completely, then scatter cool ashes.</a:t>
            </a:r>
          </a:p>
        </p:txBody>
      </p:sp>
      <p:sp>
        <p:nvSpPr>
          <p:cNvPr id="3" name="Slide Number Placeholder 2"/>
          <p:cNvSpPr>
            <a:spLocks noGrp="1"/>
          </p:cNvSpPr>
          <p:nvPr>
            <p:ph type="sldNum" sz="quarter" idx="10"/>
          </p:nvPr>
        </p:nvSpPr>
        <p:spPr/>
        <p:txBody>
          <a:bodyPr/>
          <a:lstStyle/>
          <a:p>
            <a:fld id="{10CEC25A-6974-4CE5-A68C-83FF32116860}" type="slidenum">
              <a:rPr lang="en-US" altLang="en-US" smtClean="0"/>
              <a:pPr/>
              <a:t>15</a:t>
            </a:fld>
            <a:endParaRPr lang="en-US" altLang="en-US"/>
          </a:p>
        </p:txBody>
      </p:sp>
      <p:sp>
        <p:nvSpPr>
          <p:cNvPr id="4" name="Title 3"/>
          <p:cNvSpPr>
            <a:spLocks noGrp="1"/>
          </p:cNvSpPr>
          <p:nvPr>
            <p:ph type="title"/>
          </p:nvPr>
        </p:nvSpPr>
        <p:spPr/>
        <p:txBody>
          <a:bodyPr/>
          <a:lstStyle/>
          <a:p>
            <a:r>
              <a:rPr lang="en-US" altLang="zh-TW" dirty="0"/>
              <a:t>5. Minimize Campfire Impacts</a:t>
            </a:r>
          </a:p>
        </p:txBody>
      </p:sp>
    </p:spTree>
    <p:extLst>
      <p:ext uri="{BB962C8B-B14F-4D97-AF65-F5344CB8AC3E}">
        <p14:creationId xmlns:p14="http://schemas.microsoft.com/office/powerpoint/2010/main" val="736956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7916" y="1417638"/>
            <a:ext cx="9662886" cy="4234338"/>
          </a:xfrm>
        </p:spPr>
        <p:txBody>
          <a:bodyPr/>
          <a:lstStyle/>
          <a:p>
            <a:r>
              <a:rPr lang="en-US" altLang="zh-TW" dirty="0"/>
              <a:t>Observe wildlife from a distance. Do not follow or approach them.</a:t>
            </a:r>
          </a:p>
          <a:p>
            <a:r>
              <a:rPr lang="en-US" altLang="zh-TW" dirty="0"/>
              <a:t>Never feed animals. Feeding wildlife damages their health, alters natural behaviors, and exposes them to predators and other dangers.</a:t>
            </a:r>
          </a:p>
          <a:p>
            <a:r>
              <a:rPr lang="en-US" altLang="zh-TW" dirty="0"/>
              <a:t>Protect wildlife and your food by storing rations and trash securely.</a:t>
            </a:r>
          </a:p>
          <a:p>
            <a:r>
              <a:rPr lang="en-US" altLang="zh-TW" dirty="0"/>
              <a:t>Control pets at all times, or leave them at home.</a:t>
            </a:r>
          </a:p>
          <a:p>
            <a:r>
              <a:rPr lang="en-US" altLang="zh-TW" dirty="0"/>
              <a:t>Avoid wildlife during sensitive times: mating, nesting, raising young, or winter.</a:t>
            </a:r>
          </a:p>
        </p:txBody>
      </p:sp>
      <p:sp>
        <p:nvSpPr>
          <p:cNvPr id="3" name="Slide Number Placeholder 2"/>
          <p:cNvSpPr>
            <a:spLocks noGrp="1"/>
          </p:cNvSpPr>
          <p:nvPr>
            <p:ph type="sldNum" sz="quarter" idx="10"/>
          </p:nvPr>
        </p:nvSpPr>
        <p:spPr/>
        <p:txBody>
          <a:bodyPr/>
          <a:lstStyle/>
          <a:p>
            <a:fld id="{10CEC25A-6974-4CE5-A68C-83FF32116860}" type="slidenum">
              <a:rPr lang="en-US" altLang="en-US" smtClean="0"/>
              <a:pPr/>
              <a:t>16</a:t>
            </a:fld>
            <a:endParaRPr lang="en-US" altLang="en-US"/>
          </a:p>
        </p:txBody>
      </p:sp>
      <p:sp>
        <p:nvSpPr>
          <p:cNvPr id="4" name="Title 3"/>
          <p:cNvSpPr>
            <a:spLocks noGrp="1"/>
          </p:cNvSpPr>
          <p:nvPr>
            <p:ph type="title"/>
          </p:nvPr>
        </p:nvSpPr>
        <p:spPr/>
        <p:txBody>
          <a:bodyPr/>
          <a:lstStyle/>
          <a:p>
            <a:r>
              <a:rPr lang="en-US" altLang="zh-TW" dirty="0"/>
              <a:t>6. Respect Wildlife</a:t>
            </a:r>
          </a:p>
        </p:txBody>
      </p:sp>
    </p:spTree>
    <p:extLst>
      <p:ext uri="{BB962C8B-B14F-4D97-AF65-F5344CB8AC3E}">
        <p14:creationId xmlns:p14="http://schemas.microsoft.com/office/powerpoint/2010/main" val="3364702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7916" y="1417638"/>
            <a:ext cx="9662886" cy="4234338"/>
          </a:xfrm>
        </p:spPr>
        <p:txBody>
          <a:bodyPr/>
          <a:lstStyle/>
          <a:p>
            <a:r>
              <a:rPr lang="en-US" altLang="zh-TW" dirty="0"/>
              <a:t>Respect other visitors and protect the quality of their experience.</a:t>
            </a:r>
          </a:p>
          <a:p>
            <a:r>
              <a:rPr lang="en-US" altLang="zh-TW" dirty="0"/>
              <a:t>Be courteous. Yield to other users on the trail.</a:t>
            </a:r>
          </a:p>
          <a:p>
            <a:r>
              <a:rPr lang="en-US" altLang="zh-TW" dirty="0"/>
              <a:t>Step to the downhill side of the trail when encountering pack stock.</a:t>
            </a:r>
          </a:p>
          <a:p>
            <a:r>
              <a:rPr lang="en-US" altLang="zh-TW" dirty="0"/>
              <a:t>Take breaks and camp away from trails and other visitors.</a:t>
            </a:r>
          </a:p>
          <a:p>
            <a:r>
              <a:rPr lang="en-US" altLang="zh-TW" dirty="0"/>
              <a:t>Let nature's sounds prevail. Avoid loud voices and noises.</a:t>
            </a:r>
          </a:p>
        </p:txBody>
      </p:sp>
      <p:sp>
        <p:nvSpPr>
          <p:cNvPr id="3" name="Slide Number Placeholder 2"/>
          <p:cNvSpPr>
            <a:spLocks noGrp="1"/>
          </p:cNvSpPr>
          <p:nvPr>
            <p:ph type="sldNum" sz="quarter" idx="10"/>
          </p:nvPr>
        </p:nvSpPr>
        <p:spPr/>
        <p:txBody>
          <a:bodyPr/>
          <a:lstStyle/>
          <a:p>
            <a:fld id="{10CEC25A-6974-4CE5-A68C-83FF32116860}" type="slidenum">
              <a:rPr lang="en-US" altLang="en-US" smtClean="0"/>
              <a:pPr/>
              <a:t>17</a:t>
            </a:fld>
            <a:endParaRPr lang="en-US" altLang="en-US"/>
          </a:p>
        </p:txBody>
      </p:sp>
      <p:sp>
        <p:nvSpPr>
          <p:cNvPr id="4" name="Title 3"/>
          <p:cNvSpPr>
            <a:spLocks noGrp="1"/>
          </p:cNvSpPr>
          <p:nvPr>
            <p:ph type="title"/>
          </p:nvPr>
        </p:nvSpPr>
        <p:spPr/>
        <p:txBody>
          <a:bodyPr/>
          <a:lstStyle/>
          <a:p>
            <a:r>
              <a:rPr lang="en-US" altLang="zh-TW" dirty="0"/>
              <a:t>7. Be Considerate of Other Visitors</a:t>
            </a:r>
          </a:p>
        </p:txBody>
      </p:sp>
    </p:spTree>
    <p:extLst>
      <p:ext uri="{BB962C8B-B14F-4D97-AF65-F5344CB8AC3E}">
        <p14:creationId xmlns:p14="http://schemas.microsoft.com/office/powerpoint/2010/main" val="1005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968" y="163286"/>
            <a:ext cx="4762500" cy="3571875"/>
          </a:xfrm>
        </p:spPr>
      </p:pic>
      <p:sp>
        <p:nvSpPr>
          <p:cNvPr id="3" name="Slide Number Placeholder 2"/>
          <p:cNvSpPr>
            <a:spLocks noGrp="1"/>
          </p:cNvSpPr>
          <p:nvPr>
            <p:ph type="sldNum" sz="quarter" idx="10"/>
          </p:nvPr>
        </p:nvSpPr>
        <p:spPr/>
        <p:txBody>
          <a:bodyPr/>
          <a:lstStyle/>
          <a:p>
            <a:fld id="{10CEC25A-6974-4CE5-A68C-83FF32116860}" type="slidenum">
              <a:rPr lang="en-US" altLang="en-US" smtClean="0"/>
              <a:pPr/>
              <a:t>18</a:t>
            </a:fld>
            <a:endParaRPr lang="en-US"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2652"/>
            <a:ext cx="4762500" cy="357187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024" t="4883" r="7153" b="4159"/>
          <a:stretch/>
        </p:blipFill>
        <p:spPr>
          <a:xfrm>
            <a:off x="3520824" y="2410045"/>
            <a:ext cx="3360003" cy="4357504"/>
          </a:xfrm>
          <a:prstGeom prst="rect">
            <a:avLst/>
          </a:prstGeom>
        </p:spPr>
      </p:pic>
      <p:pic>
        <p:nvPicPr>
          <p:cNvPr id="4" name="Picture 3">
            <a:extLst>
              <a:ext uri="{FF2B5EF4-FFF2-40B4-BE49-F238E27FC236}">
                <a16:creationId xmlns:a16="http://schemas.microsoft.com/office/drawing/2014/main" id="{A0282642-9320-7D87-A8FC-1F19A420AEA0}"/>
              </a:ext>
            </a:extLst>
          </p:cNvPr>
          <p:cNvPicPr>
            <a:picLocks noChangeAspect="1"/>
          </p:cNvPicPr>
          <p:nvPr/>
        </p:nvPicPr>
        <p:blipFill>
          <a:blip r:embed="rId5"/>
          <a:stretch>
            <a:fillRect/>
          </a:stretch>
        </p:blipFill>
        <p:spPr>
          <a:xfrm>
            <a:off x="7356687" y="92149"/>
            <a:ext cx="4254415" cy="6570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879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483" y="277133"/>
            <a:ext cx="7043737" cy="1143000"/>
          </a:xfrm>
        </p:spPr>
        <p:txBody>
          <a:bodyPr/>
          <a:lstStyle/>
          <a:p>
            <a:r>
              <a:rPr lang="en-US" dirty="0"/>
              <a:t>Tiger</a:t>
            </a:r>
          </a:p>
        </p:txBody>
      </p:sp>
      <p:sp>
        <p:nvSpPr>
          <p:cNvPr id="3" name="Content Placeholder 2"/>
          <p:cNvSpPr>
            <a:spLocks noGrp="1"/>
          </p:cNvSpPr>
          <p:nvPr>
            <p:ph idx="1"/>
          </p:nvPr>
        </p:nvSpPr>
        <p:spPr>
          <a:xfrm>
            <a:off x="2936912" y="2800350"/>
            <a:ext cx="7881257" cy="2869818"/>
          </a:xfrm>
        </p:spPr>
        <p:txBody>
          <a:bodyPr/>
          <a:lstStyle/>
          <a:p>
            <a:r>
              <a:rPr lang="en-US" dirty="0"/>
              <a:t>Tigers in the Wild</a:t>
            </a:r>
          </a:p>
        </p:txBody>
      </p:sp>
      <p:sp>
        <p:nvSpPr>
          <p:cNvPr id="4" name="Slide Number Placeholder 3"/>
          <p:cNvSpPr>
            <a:spLocks noGrp="1"/>
          </p:cNvSpPr>
          <p:nvPr>
            <p:ph type="sldNum" sz="quarter" idx="10"/>
          </p:nvPr>
        </p:nvSpPr>
        <p:spPr/>
        <p:txBody>
          <a:bodyPr/>
          <a:lstStyle/>
          <a:p>
            <a:fld id="{10CEC25A-6974-4CE5-A68C-83FF32116860}" type="slidenum">
              <a:rPr lang="en-US" altLang="en-US" smtClean="0"/>
              <a:pPr/>
              <a:t>19</a:t>
            </a:fld>
            <a:endParaRPr lang="en-US" altLang="en-US"/>
          </a:p>
        </p:txBody>
      </p:sp>
      <p:pic>
        <p:nvPicPr>
          <p:cNvPr id="5" name="Picture 4"/>
          <p:cNvPicPr>
            <a:picLocks noChangeAspect="1"/>
          </p:cNvPicPr>
          <p:nvPr/>
        </p:nvPicPr>
        <p:blipFill>
          <a:blip r:embed="rId2"/>
          <a:stretch>
            <a:fillRect/>
          </a:stretch>
        </p:blipFill>
        <p:spPr>
          <a:xfrm>
            <a:off x="1739483" y="2404454"/>
            <a:ext cx="990600" cy="1190625"/>
          </a:xfrm>
          <a:prstGeom prst="rect">
            <a:avLst/>
          </a:prstGeom>
        </p:spPr>
      </p:pic>
      <p:pic>
        <p:nvPicPr>
          <p:cNvPr id="6" name="Picture 5"/>
          <p:cNvPicPr>
            <a:picLocks noChangeAspect="1"/>
          </p:cNvPicPr>
          <p:nvPr/>
        </p:nvPicPr>
        <p:blipFill>
          <a:blip r:embed="rId3"/>
          <a:stretch>
            <a:fillRect/>
          </a:stretch>
        </p:blipFill>
        <p:spPr>
          <a:xfrm>
            <a:off x="2889789" y="0"/>
            <a:ext cx="2158213" cy="2129816"/>
          </a:xfrm>
          <a:prstGeom prst="rect">
            <a:avLst/>
          </a:prstGeom>
        </p:spPr>
      </p:pic>
    </p:spTree>
    <p:extLst>
      <p:ext uri="{BB962C8B-B14F-4D97-AF65-F5344CB8AC3E}">
        <p14:creationId xmlns:p14="http://schemas.microsoft.com/office/powerpoint/2010/main" val="3537050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97764E-9024-DD96-DE91-5E86E2A01BE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4EE30DD9-0470-E300-4069-B6DA6BC28E2E}"/>
              </a:ext>
            </a:extLst>
          </p:cNvPr>
          <p:cNvSpPr>
            <a:spLocks noGrp="1"/>
          </p:cNvSpPr>
          <p:nvPr>
            <p:ph type="sldNum" sz="quarter" idx="10"/>
          </p:nvPr>
        </p:nvSpPr>
        <p:spPr/>
        <p:txBody>
          <a:bodyPr/>
          <a:lstStyle/>
          <a:p>
            <a:fld id="{10CEC25A-6974-4CE5-A68C-83FF32116860}" type="slidenum">
              <a:rPr lang="en-US" altLang="en-US" smtClean="0"/>
              <a:pPr/>
              <a:t>2</a:t>
            </a:fld>
            <a:endParaRPr lang="en-US" altLang="en-US"/>
          </a:p>
        </p:txBody>
      </p:sp>
      <p:sp>
        <p:nvSpPr>
          <p:cNvPr id="4" name="Title 3">
            <a:extLst>
              <a:ext uri="{FF2B5EF4-FFF2-40B4-BE49-F238E27FC236}">
                <a16:creationId xmlns:a16="http://schemas.microsoft.com/office/drawing/2014/main" id="{20D551D9-9C48-8499-0971-4A4FB2F442C7}"/>
              </a:ext>
            </a:extLst>
          </p:cNvPr>
          <p:cNvSpPr>
            <a:spLocks noGrp="1"/>
          </p:cNvSpPr>
          <p:nvPr>
            <p:ph type="title"/>
          </p:nvPr>
        </p:nvSpPr>
        <p:spPr/>
        <p:txBody>
          <a:bodyPr/>
          <a:lstStyle/>
          <a:p>
            <a:endParaRPr lang="en-US"/>
          </a:p>
        </p:txBody>
      </p:sp>
      <p:pic>
        <p:nvPicPr>
          <p:cNvPr id="5" name="Picture 4" descr="A picture containing outdoor, grass, tree, ground&#10;&#10;Description automatically generated">
            <a:extLst>
              <a:ext uri="{FF2B5EF4-FFF2-40B4-BE49-F238E27FC236}">
                <a16:creationId xmlns:a16="http://schemas.microsoft.com/office/drawing/2014/main" id="{28AB0AF5-5B11-2D7D-1555-0F073CA06234}"/>
              </a:ext>
            </a:extLst>
          </p:cNvPr>
          <p:cNvPicPr>
            <a:picLocks noChangeAspect="1"/>
          </p:cNvPicPr>
          <p:nvPr/>
        </p:nvPicPr>
        <p:blipFill rotWithShape="1">
          <a:blip r:embed="rId3">
            <a:extLst>
              <a:ext uri="{28A0092B-C50C-407E-A947-70E740481C1C}">
                <a14:useLocalDpi xmlns:a14="http://schemas.microsoft.com/office/drawing/2010/main" val="0"/>
              </a:ext>
            </a:extLst>
          </a:blip>
          <a:srcRect t="1" b="25219"/>
          <a:stretch/>
        </p:blipFill>
        <p:spPr>
          <a:xfrm>
            <a:off x="0" y="0"/>
            <a:ext cx="12227718" cy="6858000"/>
          </a:xfrm>
          <a:prstGeom prst="rect">
            <a:avLst/>
          </a:prstGeom>
        </p:spPr>
      </p:pic>
    </p:spTree>
    <p:extLst>
      <p:ext uri="{BB962C8B-B14F-4D97-AF65-F5344CB8AC3E}">
        <p14:creationId xmlns:p14="http://schemas.microsoft.com/office/powerpoint/2010/main" val="1552286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464" y="294656"/>
            <a:ext cx="4252966" cy="1143000"/>
          </a:xfrm>
        </p:spPr>
        <p:txBody>
          <a:bodyPr/>
          <a:lstStyle/>
          <a:p>
            <a:r>
              <a:rPr lang="en-US" dirty="0"/>
              <a:t>Wolf</a:t>
            </a:r>
          </a:p>
        </p:txBody>
      </p:sp>
      <p:sp>
        <p:nvSpPr>
          <p:cNvPr id="3" name="Content Placeholder 2"/>
          <p:cNvSpPr>
            <a:spLocks noGrp="1"/>
          </p:cNvSpPr>
          <p:nvPr>
            <p:ph idx="1"/>
          </p:nvPr>
        </p:nvSpPr>
        <p:spPr>
          <a:xfrm>
            <a:off x="2558143" y="2072985"/>
            <a:ext cx="8229600" cy="3768181"/>
          </a:xfrm>
        </p:spPr>
        <p:txBody>
          <a:bodyPr/>
          <a:lstStyle/>
          <a:p>
            <a:r>
              <a:rPr lang="en-US" dirty="0"/>
              <a:t>Call of the Wild</a:t>
            </a:r>
          </a:p>
          <a:p>
            <a:endParaRPr lang="en-US" dirty="0"/>
          </a:p>
          <a:p>
            <a:endParaRPr lang="en-US" dirty="0"/>
          </a:p>
          <a:p>
            <a:endParaRPr lang="en-US" dirty="0"/>
          </a:p>
          <a:p>
            <a:endParaRPr lang="en-US" dirty="0"/>
          </a:p>
          <a:p>
            <a:r>
              <a:rPr lang="en-US" dirty="0"/>
              <a:t>Paws on the Path</a:t>
            </a:r>
          </a:p>
        </p:txBody>
      </p:sp>
      <p:sp>
        <p:nvSpPr>
          <p:cNvPr id="4" name="Slide Number Placeholder 3"/>
          <p:cNvSpPr>
            <a:spLocks noGrp="1"/>
          </p:cNvSpPr>
          <p:nvPr>
            <p:ph type="sldNum" sz="quarter" idx="10"/>
          </p:nvPr>
        </p:nvSpPr>
        <p:spPr/>
        <p:txBody>
          <a:bodyPr/>
          <a:lstStyle/>
          <a:p>
            <a:fld id="{10CEC25A-6974-4CE5-A68C-83FF32116860}" type="slidenum">
              <a:rPr lang="en-US" altLang="en-US" smtClean="0"/>
              <a:pPr/>
              <a:t>20</a:t>
            </a:fld>
            <a:endParaRPr lang="en-US" altLang="en-US" dirty="0"/>
          </a:p>
        </p:txBody>
      </p:sp>
      <p:pic>
        <p:nvPicPr>
          <p:cNvPr id="5" name="Picture 4"/>
          <p:cNvPicPr>
            <a:picLocks noChangeAspect="1"/>
          </p:cNvPicPr>
          <p:nvPr/>
        </p:nvPicPr>
        <p:blipFill>
          <a:blip r:embed="rId2"/>
          <a:stretch>
            <a:fillRect/>
          </a:stretch>
        </p:blipFill>
        <p:spPr>
          <a:xfrm>
            <a:off x="1227678" y="1730831"/>
            <a:ext cx="1000125" cy="1190625"/>
          </a:xfrm>
          <a:prstGeom prst="rect">
            <a:avLst/>
          </a:prstGeom>
        </p:spPr>
      </p:pic>
      <p:pic>
        <p:nvPicPr>
          <p:cNvPr id="6" name="Picture 5"/>
          <p:cNvPicPr>
            <a:picLocks noChangeAspect="1"/>
          </p:cNvPicPr>
          <p:nvPr/>
        </p:nvPicPr>
        <p:blipFill>
          <a:blip r:embed="rId3"/>
          <a:stretch>
            <a:fillRect/>
          </a:stretch>
        </p:blipFill>
        <p:spPr>
          <a:xfrm>
            <a:off x="1246728" y="3785998"/>
            <a:ext cx="981075" cy="1190625"/>
          </a:xfrm>
          <a:prstGeom prst="rect">
            <a:avLst/>
          </a:prstGeom>
        </p:spPr>
      </p:pic>
      <p:pic>
        <p:nvPicPr>
          <p:cNvPr id="7" name="Picture 6"/>
          <p:cNvPicPr>
            <a:picLocks noChangeAspect="1"/>
          </p:cNvPicPr>
          <p:nvPr/>
        </p:nvPicPr>
        <p:blipFill>
          <a:blip r:embed="rId4"/>
          <a:stretch>
            <a:fillRect/>
          </a:stretch>
        </p:blipFill>
        <p:spPr>
          <a:xfrm>
            <a:off x="3202850" y="294656"/>
            <a:ext cx="1277139" cy="1268681"/>
          </a:xfrm>
          <a:prstGeom prst="rect">
            <a:avLst/>
          </a:prstGeom>
        </p:spPr>
      </p:pic>
    </p:spTree>
    <p:extLst>
      <p:ext uri="{BB962C8B-B14F-4D97-AF65-F5344CB8AC3E}">
        <p14:creationId xmlns:p14="http://schemas.microsoft.com/office/powerpoint/2010/main" val="2707749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122" y="361104"/>
            <a:ext cx="4474708" cy="1143000"/>
          </a:xfrm>
        </p:spPr>
        <p:txBody>
          <a:bodyPr/>
          <a:lstStyle/>
          <a:p>
            <a:r>
              <a:rPr lang="en-US" dirty="0"/>
              <a:t>Bear</a:t>
            </a:r>
          </a:p>
        </p:txBody>
      </p:sp>
      <p:sp>
        <p:nvSpPr>
          <p:cNvPr id="3" name="Content Placeholder 2"/>
          <p:cNvSpPr>
            <a:spLocks noGrp="1"/>
          </p:cNvSpPr>
          <p:nvPr>
            <p:ph idx="1"/>
          </p:nvPr>
        </p:nvSpPr>
        <p:spPr>
          <a:xfrm>
            <a:off x="2830285" y="2805544"/>
            <a:ext cx="8545286" cy="2985451"/>
          </a:xfrm>
        </p:spPr>
        <p:txBody>
          <a:bodyPr/>
          <a:lstStyle/>
          <a:p>
            <a:r>
              <a:rPr lang="en-US" dirty="0"/>
              <a:t>Fur, Feathers, and Ferns</a:t>
            </a:r>
          </a:p>
        </p:txBody>
      </p:sp>
      <p:sp>
        <p:nvSpPr>
          <p:cNvPr id="4" name="Slide Number Placeholder 3"/>
          <p:cNvSpPr>
            <a:spLocks noGrp="1"/>
          </p:cNvSpPr>
          <p:nvPr>
            <p:ph type="sldNum" sz="quarter" idx="10"/>
          </p:nvPr>
        </p:nvSpPr>
        <p:spPr/>
        <p:txBody>
          <a:bodyPr/>
          <a:lstStyle/>
          <a:p>
            <a:fld id="{10CEC25A-6974-4CE5-A68C-83FF32116860}" type="slidenum">
              <a:rPr lang="en-US" altLang="en-US" smtClean="0"/>
              <a:pPr/>
              <a:t>21</a:t>
            </a:fld>
            <a:endParaRPr lang="en-US" altLang="en-US"/>
          </a:p>
        </p:txBody>
      </p:sp>
      <p:pic>
        <p:nvPicPr>
          <p:cNvPr id="5" name="Picture 4"/>
          <p:cNvPicPr>
            <a:picLocks noChangeAspect="1"/>
          </p:cNvPicPr>
          <p:nvPr/>
        </p:nvPicPr>
        <p:blipFill>
          <a:blip r:embed="rId2"/>
          <a:stretch>
            <a:fillRect/>
          </a:stretch>
        </p:blipFill>
        <p:spPr>
          <a:xfrm>
            <a:off x="1587887" y="2353280"/>
            <a:ext cx="990600" cy="1190625"/>
          </a:xfrm>
          <a:prstGeom prst="rect">
            <a:avLst/>
          </a:prstGeom>
        </p:spPr>
      </p:pic>
      <p:pic>
        <p:nvPicPr>
          <p:cNvPr id="6" name="Picture 5"/>
          <p:cNvPicPr>
            <a:picLocks noChangeAspect="1"/>
          </p:cNvPicPr>
          <p:nvPr/>
        </p:nvPicPr>
        <p:blipFill>
          <a:blip r:embed="rId3"/>
          <a:stretch>
            <a:fillRect/>
          </a:stretch>
        </p:blipFill>
        <p:spPr>
          <a:xfrm>
            <a:off x="3118302" y="238998"/>
            <a:ext cx="1766414" cy="1656014"/>
          </a:xfrm>
          <a:prstGeom prst="rect">
            <a:avLst/>
          </a:prstGeom>
        </p:spPr>
      </p:pic>
    </p:spTree>
    <p:extLst>
      <p:ext uri="{BB962C8B-B14F-4D97-AF65-F5344CB8AC3E}">
        <p14:creationId xmlns:p14="http://schemas.microsoft.com/office/powerpoint/2010/main" val="3698765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007" y="319920"/>
            <a:ext cx="5487079" cy="1143000"/>
          </a:xfrm>
        </p:spPr>
        <p:txBody>
          <a:bodyPr/>
          <a:lstStyle/>
          <a:p>
            <a:r>
              <a:rPr lang="en-US" dirty="0" err="1"/>
              <a:t>Webelos</a:t>
            </a:r>
            <a:endParaRPr lang="en-US" dirty="0"/>
          </a:p>
        </p:txBody>
      </p:sp>
      <p:sp>
        <p:nvSpPr>
          <p:cNvPr id="3" name="Content Placeholder 2"/>
          <p:cNvSpPr>
            <a:spLocks noGrp="1"/>
          </p:cNvSpPr>
          <p:nvPr>
            <p:ph idx="1"/>
          </p:nvPr>
        </p:nvSpPr>
        <p:spPr>
          <a:xfrm>
            <a:off x="3265714" y="2696441"/>
            <a:ext cx="8316686" cy="3138098"/>
          </a:xfrm>
        </p:spPr>
        <p:txBody>
          <a:bodyPr/>
          <a:lstStyle/>
          <a:p>
            <a:r>
              <a:rPr lang="en-US" dirty="0"/>
              <a:t>Webelos Walkabout (3 mile hike)</a:t>
            </a:r>
          </a:p>
        </p:txBody>
      </p:sp>
      <p:sp>
        <p:nvSpPr>
          <p:cNvPr id="4" name="Slide Number Placeholder 3"/>
          <p:cNvSpPr>
            <a:spLocks noGrp="1"/>
          </p:cNvSpPr>
          <p:nvPr>
            <p:ph type="sldNum" sz="quarter" idx="10"/>
          </p:nvPr>
        </p:nvSpPr>
        <p:spPr/>
        <p:txBody>
          <a:bodyPr/>
          <a:lstStyle/>
          <a:p>
            <a:fld id="{10CEC25A-6974-4CE5-A68C-83FF32116860}" type="slidenum">
              <a:rPr lang="en-US" altLang="en-US" smtClean="0"/>
              <a:pPr/>
              <a:t>22</a:t>
            </a:fld>
            <a:endParaRPr lang="en-US" altLang="en-US"/>
          </a:p>
        </p:txBody>
      </p:sp>
      <p:pic>
        <p:nvPicPr>
          <p:cNvPr id="5" name="Picture 4"/>
          <p:cNvPicPr>
            <a:picLocks noChangeAspect="1"/>
          </p:cNvPicPr>
          <p:nvPr/>
        </p:nvPicPr>
        <p:blipFill>
          <a:blip r:embed="rId2"/>
          <a:stretch>
            <a:fillRect/>
          </a:stretch>
        </p:blipFill>
        <p:spPr>
          <a:xfrm>
            <a:off x="2001097" y="2361840"/>
            <a:ext cx="1181100" cy="1143000"/>
          </a:xfrm>
          <a:prstGeom prst="rect">
            <a:avLst/>
          </a:prstGeom>
        </p:spPr>
      </p:pic>
      <p:pic>
        <p:nvPicPr>
          <p:cNvPr id="6" name="Picture 5"/>
          <p:cNvPicPr>
            <a:picLocks noChangeAspect="1"/>
          </p:cNvPicPr>
          <p:nvPr/>
        </p:nvPicPr>
        <p:blipFill>
          <a:blip r:embed="rId3"/>
          <a:stretch>
            <a:fillRect/>
          </a:stretch>
        </p:blipFill>
        <p:spPr>
          <a:xfrm>
            <a:off x="8017396" y="319920"/>
            <a:ext cx="2117204" cy="1212140"/>
          </a:xfrm>
          <a:prstGeom prst="rect">
            <a:avLst/>
          </a:prstGeom>
        </p:spPr>
      </p:pic>
    </p:spTree>
    <p:extLst>
      <p:ext uri="{BB962C8B-B14F-4D97-AF65-F5344CB8AC3E}">
        <p14:creationId xmlns:p14="http://schemas.microsoft.com/office/powerpoint/2010/main" val="4151770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717" y="593616"/>
            <a:ext cx="4267879" cy="524000"/>
          </a:xfrm>
        </p:spPr>
        <p:txBody>
          <a:bodyPr/>
          <a:lstStyle/>
          <a:p>
            <a:r>
              <a:rPr lang="en-US" dirty="0"/>
              <a:t>Arrow of Light</a:t>
            </a:r>
          </a:p>
        </p:txBody>
      </p:sp>
      <p:sp>
        <p:nvSpPr>
          <p:cNvPr id="3" name="Content Placeholder 2"/>
          <p:cNvSpPr>
            <a:spLocks noGrp="1"/>
          </p:cNvSpPr>
          <p:nvPr>
            <p:ph idx="1"/>
          </p:nvPr>
        </p:nvSpPr>
        <p:spPr>
          <a:xfrm>
            <a:off x="2786742" y="2353339"/>
            <a:ext cx="8229601" cy="3481199"/>
          </a:xfrm>
        </p:spPr>
        <p:txBody>
          <a:bodyPr/>
          <a:lstStyle/>
          <a:p>
            <a:r>
              <a:rPr lang="en-US" dirty="0"/>
              <a:t>Outdoor Adventurer</a:t>
            </a:r>
          </a:p>
          <a:p>
            <a:endParaRPr lang="en-US" dirty="0"/>
          </a:p>
          <a:p>
            <a:pPr marL="0" indent="0">
              <a:buNone/>
            </a:pPr>
            <a:endParaRPr lang="en-US" dirty="0"/>
          </a:p>
          <a:p>
            <a:r>
              <a:rPr lang="en-US" dirty="0"/>
              <a:t>Scouting Adventure</a:t>
            </a:r>
          </a:p>
        </p:txBody>
      </p:sp>
      <p:sp>
        <p:nvSpPr>
          <p:cNvPr id="4" name="Slide Number Placeholder 3"/>
          <p:cNvSpPr>
            <a:spLocks noGrp="1"/>
          </p:cNvSpPr>
          <p:nvPr>
            <p:ph type="sldNum" sz="quarter" idx="10"/>
          </p:nvPr>
        </p:nvSpPr>
        <p:spPr/>
        <p:txBody>
          <a:bodyPr/>
          <a:lstStyle/>
          <a:p>
            <a:fld id="{10CEC25A-6974-4CE5-A68C-83FF32116860}" type="slidenum">
              <a:rPr lang="en-US" altLang="en-US" smtClean="0"/>
              <a:pPr/>
              <a:t>23</a:t>
            </a:fld>
            <a:endParaRPr lang="en-US" altLang="en-US"/>
          </a:p>
        </p:txBody>
      </p:sp>
      <p:pic>
        <p:nvPicPr>
          <p:cNvPr id="5" name="Picture 4"/>
          <p:cNvPicPr>
            <a:picLocks noChangeAspect="1"/>
          </p:cNvPicPr>
          <p:nvPr/>
        </p:nvPicPr>
        <p:blipFill>
          <a:blip r:embed="rId2"/>
          <a:stretch>
            <a:fillRect/>
          </a:stretch>
        </p:blipFill>
        <p:spPr>
          <a:xfrm>
            <a:off x="1660396" y="1816127"/>
            <a:ext cx="909460" cy="965798"/>
          </a:xfrm>
          <a:prstGeom prst="rect">
            <a:avLst/>
          </a:prstGeom>
        </p:spPr>
      </p:pic>
      <p:pic>
        <p:nvPicPr>
          <p:cNvPr id="6" name="Picture 5"/>
          <p:cNvPicPr>
            <a:picLocks noChangeAspect="1"/>
          </p:cNvPicPr>
          <p:nvPr/>
        </p:nvPicPr>
        <p:blipFill>
          <a:blip r:embed="rId3"/>
          <a:stretch>
            <a:fillRect/>
          </a:stretch>
        </p:blipFill>
        <p:spPr>
          <a:xfrm>
            <a:off x="1685051" y="3499202"/>
            <a:ext cx="909460" cy="965798"/>
          </a:xfrm>
          <a:prstGeom prst="rect">
            <a:avLst/>
          </a:prstGeom>
        </p:spPr>
      </p:pic>
      <p:pic>
        <p:nvPicPr>
          <p:cNvPr id="7" name="Picture 6"/>
          <p:cNvPicPr>
            <a:picLocks noChangeAspect="1"/>
          </p:cNvPicPr>
          <p:nvPr/>
        </p:nvPicPr>
        <p:blipFill>
          <a:blip r:embed="rId4"/>
          <a:stretch>
            <a:fillRect/>
          </a:stretch>
        </p:blipFill>
        <p:spPr>
          <a:xfrm>
            <a:off x="5403908" y="470016"/>
            <a:ext cx="2865310" cy="911945"/>
          </a:xfrm>
          <a:prstGeom prst="rect">
            <a:avLst/>
          </a:prstGeom>
        </p:spPr>
      </p:pic>
    </p:spTree>
    <p:extLst>
      <p:ext uri="{BB962C8B-B14F-4D97-AF65-F5344CB8AC3E}">
        <p14:creationId xmlns:p14="http://schemas.microsoft.com/office/powerpoint/2010/main" val="3562327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321" y="222638"/>
            <a:ext cx="7043737" cy="1143000"/>
          </a:xfrm>
        </p:spPr>
        <p:txBody>
          <a:bodyPr/>
          <a:lstStyle/>
          <a:p>
            <a:r>
              <a:rPr lang="en-US" dirty="0"/>
              <a:t>Guiding Meaningful and Life-Changing Service Projects</a:t>
            </a:r>
          </a:p>
        </p:txBody>
      </p:sp>
      <p:sp>
        <p:nvSpPr>
          <p:cNvPr id="4" name="Slide Number Placeholder 3"/>
          <p:cNvSpPr>
            <a:spLocks noGrp="1"/>
          </p:cNvSpPr>
          <p:nvPr>
            <p:ph type="sldNum" sz="quarter" idx="10"/>
          </p:nvPr>
        </p:nvSpPr>
        <p:spPr/>
        <p:txBody>
          <a:bodyPr/>
          <a:lstStyle/>
          <a:p>
            <a:fld id="{10CEC25A-6974-4CE5-A68C-83FF32116860}" type="slidenum">
              <a:rPr lang="en-US" altLang="en-US" smtClean="0"/>
              <a:pPr/>
              <a:t>24</a:t>
            </a:fld>
            <a:endParaRPr lang="en-US" altLang="en-US"/>
          </a:p>
        </p:txBody>
      </p:sp>
      <p:sp>
        <p:nvSpPr>
          <p:cNvPr id="8" name="Rectangle 7"/>
          <p:cNvSpPr/>
          <p:nvPr/>
        </p:nvSpPr>
        <p:spPr>
          <a:xfrm>
            <a:off x="5159115" y="3715520"/>
            <a:ext cx="4572000" cy="1477328"/>
          </a:xfrm>
          <a:prstGeom prst="rect">
            <a:avLst/>
          </a:prstGeom>
        </p:spPr>
        <p:txBody>
          <a:bodyPr>
            <a:spAutoFit/>
          </a:bodyPr>
          <a:lstStyle/>
          <a:p>
            <a:r>
              <a:rPr lang="en-US" dirty="0">
                <a:solidFill>
                  <a:srgbClr val="4D4D4D"/>
                </a:solidFill>
                <a:latin typeface="Lucida Calligraphy" panose="03010101010101010101" pitchFamily="66" charset="0"/>
                <a:ea typeface="Microsoft YaHei UI" panose="020B0503020204020204" pitchFamily="34" charset="-122"/>
              </a:rPr>
              <a:t>“Volunteer conservation projects should not be used as a dumping ground for tasks with little meaning that nobody else wants to do.”</a:t>
            </a:r>
          </a:p>
        </p:txBody>
      </p:sp>
      <p:sp>
        <p:nvSpPr>
          <p:cNvPr id="9" name="Rectangle 8"/>
          <p:cNvSpPr/>
          <p:nvPr/>
        </p:nvSpPr>
        <p:spPr>
          <a:xfrm>
            <a:off x="2281003" y="1626121"/>
            <a:ext cx="7607508" cy="1569660"/>
          </a:xfrm>
          <a:prstGeom prst="rect">
            <a:avLst/>
          </a:prstGeom>
        </p:spPr>
        <p:txBody>
          <a:bodyPr wrap="square">
            <a:spAutoFit/>
          </a:bodyPr>
          <a:lstStyle/>
          <a:p>
            <a:r>
              <a:rPr lang="en-US" sz="2400" dirty="0">
                <a:solidFill>
                  <a:srgbClr val="4D4D4D"/>
                </a:solidFill>
                <a:latin typeface="Arial" panose="020B0604020202020204" pitchFamily="34" charset="0"/>
                <a:ea typeface="Microsoft YaHei UI" panose="020B0503020204020204" pitchFamily="34" charset="-122"/>
                <a:cs typeface="Arial" panose="020B0604020202020204" pitchFamily="34" charset="0"/>
              </a:rPr>
              <a:t>“Careful planning allows Scout leaders and resource managers to shape projects that will be satisfying to Scouts, of value to the environment, and matched to the skills of everyone involved.”</a:t>
            </a:r>
            <a:endParaRPr lang="en-US" sz="2400" dirty="0">
              <a:latin typeface="Arial" panose="020B0604020202020204" pitchFamily="34" charset="0"/>
              <a:ea typeface="Microsoft YaHei UI" panose="020B0503020204020204" pitchFamily="34" charset="-122"/>
              <a:cs typeface="Arial" panose="020B0604020202020204" pitchFamily="34" charset="0"/>
            </a:endParaRPr>
          </a:p>
        </p:txBody>
      </p:sp>
      <p:sp>
        <p:nvSpPr>
          <p:cNvPr id="10" name="Rectangle 9"/>
          <p:cNvSpPr/>
          <p:nvPr/>
        </p:nvSpPr>
        <p:spPr>
          <a:xfrm>
            <a:off x="5159115" y="5229080"/>
            <a:ext cx="4729396" cy="523220"/>
          </a:xfrm>
          <a:prstGeom prst="rect">
            <a:avLst/>
          </a:prstGeom>
        </p:spPr>
        <p:txBody>
          <a:bodyPr wrap="square">
            <a:spAutoFit/>
          </a:bodyPr>
          <a:lstStyle/>
          <a:p>
            <a:r>
              <a:rPr lang="en-US" sz="1400" dirty="0"/>
              <a:t>Robert </a:t>
            </a:r>
            <a:r>
              <a:rPr lang="en-US" sz="1400" dirty="0" err="1"/>
              <a:t>Birkby</a:t>
            </a:r>
            <a:r>
              <a:rPr lang="en-US" sz="1400" dirty="0"/>
              <a:t>. The Conservation Handbook, 2</a:t>
            </a:r>
            <a:r>
              <a:rPr lang="en-US" sz="1400" baseline="30000" dirty="0"/>
              <a:t>nd</a:t>
            </a:r>
            <a:r>
              <a:rPr lang="en-US" sz="1400" dirty="0"/>
              <a:t> Edition.</a:t>
            </a:r>
          </a:p>
          <a:p>
            <a:r>
              <a:rPr lang="en-US" sz="1400" dirty="0"/>
              <a:t>© 2016. Boy Scouts of America.</a:t>
            </a:r>
          </a:p>
        </p:txBody>
      </p:sp>
      <p:pic>
        <p:nvPicPr>
          <p:cNvPr id="3" name="Picture 2"/>
          <p:cNvPicPr>
            <a:picLocks noChangeAspect="1"/>
          </p:cNvPicPr>
          <p:nvPr/>
        </p:nvPicPr>
        <p:blipFill>
          <a:blip r:embed="rId2"/>
          <a:stretch>
            <a:fillRect/>
          </a:stretch>
        </p:blipFill>
        <p:spPr>
          <a:xfrm>
            <a:off x="3090864" y="3565113"/>
            <a:ext cx="1487909" cy="2264928"/>
          </a:xfrm>
          <a:prstGeom prst="rect">
            <a:avLst/>
          </a:prstGeom>
        </p:spPr>
      </p:pic>
    </p:spTree>
    <p:extLst>
      <p:ext uri="{BB962C8B-B14F-4D97-AF65-F5344CB8AC3E}">
        <p14:creationId xmlns:p14="http://schemas.microsoft.com/office/powerpoint/2010/main" val="276862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0CEC25A-6974-4CE5-A68C-83FF32116860}" type="slidenum">
              <a:rPr lang="en-US" altLang="en-US" smtClean="0"/>
              <a:pPr/>
              <a:t>25</a:t>
            </a:fld>
            <a:endParaRPr lang="en-US" altLang="en-US"/>
          </a:p>
        </p:txBody>
      </p:sp>
      <p:pic>
        <p:nvPicPr>
          <p:cNvPr id="10" name="Picture 9"/>
          <p:cNvPicPr>
            <a:picLocks noChangeAspect="1"/>
          </p:cNvPicPr>
          <p:nvPr/>
        </p:nvPicPr>
        <p:blipFill>
          <a:blip r:embed="rId3"/>
          <a:stretch>
            <a:fillRect/>
          </a:stretch>
        </p:blipFill>
        <p:spPr>
          <a:xfrm>
            <a:off x="6294086" y="1441649"/>
            <a:ext cx="5089840" cy="3729959"/>
          </a:xfrm>
          <a:prstGeom prst="rect">
            <a:avLst/>
          </a:prstGeom>
        </p:spPr>
      </p:pic>
      <p:pic>
        <p:nvPicPr>
          <p:cNvPr id="11" name="Picture 10"/>
          <p:cNvPicPr>
            <a:picLocks noChangeAspect="1"/>
          </p:cNvPicPr>
          <p:nvPr/>
        </p:nvPicPr>
        <p:blipFill>
          <a:blip r:embed="rId4"/>
          <a:stretch>
            <a:fillRect/>
          </a:stretch>
        </p:blipFill>
        <p:spPr>
          <a:xfrm>
            <a:off x="487534" y="1170066"/>
            <a:ext cx="5357191" cy="3564967"/>
          </a:xfrm>
          <a:prstGeom prst="rect">
            <a:avLst/>
          </a:prstGeom>
        </p:spPr>
      </p:pic>
      <p:sp>
        <p:nvSpPr>
          <p:cNvPr id="12" name="TextBox 11"/>
          <p:cNvSpPr txBox="1"/>
          <p:nvPr/>
        </p:nvSpPr>
        <p:spPr>
          <a:xfrm>
            <a:off x="2727116" y="5607129"/>
            <a:ext cx="2668249" cy="276999"/>
          </a:xfrm>
          <a:prstGeom prst="rect">
            <a:avLst/>
          </a:prstGeom>
          <a:noFill/>
        </p:spPr>
        <p:txBody>
          <a:bodyPr wrap="square" rtlCol="0">
            <a:spAutoFit/>
          </a:bodyPr>
          <a:lstStyle/>
          <a:p>
            <a:r>
              <a:rPr lang="en-US" sz="1200" dirty="0"/>
              <a:t>Image Sources: Scouting Magazine</a:t>
            </a:r>
          </a:p>
        </p:txBody>
      </p:sp>
    </p:spTree>
    <p:extLst>
      <p:ext uri="{BB962C8B-B14F-4D97-AF65-F5344CB8AC3E}">
        <p14:creationId xmlns:p14="http://schemas.microsoft.com/office/powerpoint/2010/main" val="2547698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B5186F-FC7B-B0DB-E0D3-D55344E4E394}"/>
              </a:ext>
            </a:extLst>
          </p:cNvPr>
          <p:cNvSpPr>
            <a:spLocks noGrp="1"/>
          </p:cNvSpPr>
          <p:nvPr>
            <p:ph type="sldNum" sz="quarter" idx="11"/>
          </p:nvPr>
        </p:nvSpPr>
        <p:spPr/>
        <p:txBody>
          <a:bodyPr/>
          <a:lstStyle/>
          <a:p>
            <a:fld id="{29451E99-F246-4788-B083-5F899897BD92}" type="slidenum">
              <a:rPr lang="en-US" altLang="en-US" smtClean="0"/>
              <a:pPr/>
              <a:t>26</a:t>
            </a:fld>
            <a:endParaRPr lang="en-US" altLang="en-US"/>
          </a:p>
        </p:txBody>
      </p:sp>
      <p:pic>
        <p:nvPicPr>
          <p:cNvPr id="4" name="Picture 3">
            <a:extLst>
              <a:ext uri="{FF2B5EF4-FFF2-40B4-BE49-F238E27FC236}">
                <a16:creationId xmlns:a16="http://schemas.microsoft.com/office/drawing/2014/main" id="{1AF5BA79-197E-61C0-D120-8E2843635FFF}"/>
              </a:ext>
            </a:extLst>
          </p:cNvPr>
          <p:cNvPicPr>
            <a:picLocks noChangeAspect="1"/>
          </p:cNvPicPr>
          <p:nvPr/>
        </p:nvPicPr>
        <p:blipFill>
          <a:blip r:embed="rId2"/>
          <a:stretch>
            <a:fillRect/>
          </a:stretch>
        </p:blipFill>
        <p:spPr>
          <a:xfrm rot="854938">
            <a:off x="4854729" y="859517"/>
            <a:ext cx="4164727" cy="539886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3465539-9785-9273-62C2-DF364598C507}"/>
              </a:ext>
            </a:extLst>
          </p:cNvPr>
          <p:cNvPicPr>
            <a:picLocks noChangeAspect="1"/>
          </p:cNvPicPr>
          <p:nvPr/>
        </p:nvPicPr>
        <p:blipFill>
          <a:blip r:embed="rId2"/>
          <a:stretch>
            <a:fillRect/>
          </a:stretch>
        </p:blipFill>
        <p:spPr>
          <a:xfrm>
            <a:off x="1785074" y="267439"/>
            <a:ext cx="4814597" cy="6241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9741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9A19C5-B05F-580C-8325-AD0E2FFFCFA4}"/>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B81C8B4B-9F94-B231-A79B-C91A717E7005}"/>
              </a:ext>
            </a:extLst>
          </p:cNvPr>
          <p:cNvSpPr>
            <a:spLocks noGrp="1"/>
          </p:cNvSpPr>
          <p:nvPr>
            <p:ph type="sldNum" sz="quarter" idx="10"/>
          </p:nvPr>
        </p:nvSpPr>
        <p:spPr/>
        <p:txBody>
          <a:bodyPr/>
          <a:lstStyle/>
          <a:p>
            <a:fld id="{10CEC25A-6974-4CE5-A68C-83FF32116860}" type="slidenum">
              <a:rPr lang="en-US" altLang="en-US" smtClean="0"/>
              <a:pPr/>
              <a:t>3</a:t>
            </a:fld>
            <a:endParaRPr lang="en-US" altLang="en-US"/>
          </a:p>
        </p:txBody>
      </p:sp>
      <p:sp>
        <p:nvSpPr>
          <p:cNvPr id="4" name="Title 3">
            <a:extLst>
              <a:ext uri="{FF2B5EF4-FFF2-40B4-BE49-F238E27FC236}">
                <a16:creationId xmlns:a16="http://schemas.microsoft.com/office/drawing/2014/main" id="{367F4BE6-47C1-4C71-6252-3A3157023729}"/>
              </a:ext>
            </a:extLst>
          </p:cNvPr>
          <p:cNvSpPr>
            <a:spLocks noGrp="1"/>
          </p:cNvSpPr>
          <p:nvPr>
            <p:ph type="title"/>
          </p:nvPr>
        </p:nvSpPr>
        <p:spPr/>
        <p:txBody>
          <a:bodyPr/>
          <a:lstStyle/>
          <a:p>
            <a:endParaRPr lang="en-US"/>
          </a:p>
        </p:txBody>
      </p:sp>
      <p:pic>
        <p:nvPicPr>
          <p:cNvPr id="5" name="Picture 4" descr="A picture containing outdoor, tree, grass, ground&#10;&#10;Description automatically generated">
            <a:extLst>
              <a:ext uri="{FF2B5EF4-FFF2-40B4-BE49-F238E27FC236}">
                <a16:creationId xmlns:a16="http://schemas.microsoft.com/office/drawing/2014/main" id="{C1FA5B3D-CE2D-8081-454F-93E7FBA4D2B5}"/>
              </a:ext>
            </a:extLst>
          </p:cNvPr>
          <p:cNvPicPr>
            <a:picLocks noChangeAspect="1"/>
          </p:cNvPicPr>
          <p:nvPr/>
        </p:nvPicPr>
        <p:blipFill rotWithShape="1">
          <a:blip r:embed="rId3">
            <a:extLst>
              <a:ext uri="{28A0092B-C50C-407E-A947-70E740481C1C}">
                <a14:useLocalDpi xmlns:a14="http://schemas.microsoft.com/office/drawing/2010/main" val="0"/>
              </a:ext>
            </a:extLst>
          </a:blip>
          <a:srcRect t="17127" b="7875"/>
          <a:stretch/>
        </p:blipFill>
        <p:spPr>
          <a:xfrm>
            <a:off x="0" y="0"/>
            <a:ext cx="12192000" cy="6858000"/>
          </a:xfrm>
          <a:prstGeom prst="rect">
            <a:avLst/>
          </a:prstGeom>
        </p:spPr>
      </p:pic>
    </p:spTree>
    <p:extLst>
      <p:ext uri="{BB962C8B-B14F-4D97-AF65-F5344CB8AC3E}">
        <p14:creationId xmlns:p14="http://schemas.microsoft.com/office/powerpoint/2010/main" val="3453741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49903-8BF4-5B2E-6BF2-A938119C7C07}"/>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197E317D-5B63-D7E9-352B-D3A3D3C0C37D}"/>
              </a:ext>
            </a:extLst>
          </p:cNvPr>
          <p:cNvSpPr>
            <a:spLocks noGrp="1"/>
          </p:cNvSpPr>
          <p:nvPr>
            <p:ph type="sldNum" sz="quarter" idx="10"/>
          </p:nvPr>
        </p:nvSpPr>
        <p:spPr/>
        <p:txBody>
          <a:bodyPr/>
          <a:lstStyle/>
          <a:p>
            <a:fld id="{10CEC25A-6974-4CE5-A68C-83FF32116860}" type="slidenum">
              <a:rPr lang="en-US" altLang="en-US" smtClean="0"/>
              <a:pPr/>
              <a:t>4</a:t>
            </a:fld>
            <a:endParaRPr lang="en-US" altLang="en-US"/>
          </a:p>
        </p:txBody>
      </p:sp>
      <p:sp>
        <p:nvSpPr>
          <p:cNvPr id="4" name="Title 3">
            <a:extLst>
              <a:ext uri="{FF2B5EF4-FFF2-40B4-BE49-F238E27FC236}">
                <a16:creationId xmlns:a16="http://schemas.microsoft.com/office/drawing/2014/main" id="{1E3312BE-6BCA-C78A-FBE3-8590CDBCAE23}"/>
              </a:ext>
            </a:extLst>
          </p:cNvPr>
          <p:cNvSpPr>
            <a:spLocks noGrp="1"/>
          </p:cNvSpPr>
          <p:nvPr>
            <p:ph type="title"/>
          </p:nvPr>
        </p:nvSpPr>
        <p:spPr/>
        <p:txBody>
          <a:bodyPr/>
          <a:lstStyle/>
          <a:p>
            <a:endParaRPr lang="en-US"/>
          </a:p>
        </p:txBody>
      </p:sp>
      <p:pic>
        <p:nvPicPr>
          <p:cNvPr id="5" name="Picture 4" descr="A close up of a bird&#10;&#10;Description automatically generated">
            <a:extLst>
              <a:ext uri="{FF2B5EF4-FFF2-40B4-BE49-F238E27FC236}">
                <a16:creationId xmlns:a16="http://schemas.microsoft.com/office/drawing/2014/main" id="{38A50DC9-8D7D-348D-DA3C-AE82CC999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922" b="5078"/>
          <a:stretch/>
        </p:blipFill>
        <p:spPr>
          <a:xfrm>
            <a:off x="0" y="0"/>
            <a:ext cx="12192000" cy="6858000"/>
          </a:xfrm>
          <a:prstGeom prst="rect">
            <a:avLst/>
          </a:prstGeom>
        </p:spPr>
      </p:pic>
    </p:spTree>
    <p:extLst>
      <p:ext uri="{BB962C8B-B14F-4D97-AF65-F5344CB8AC3E}">
        <p14:creationId xmlns:p14="http://schemas.microsoft.com/office/powerpoint/2010/main" val="1698604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708543-4730-33DC-BEBB-7B1FB790F395}"/>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97D7207B-9412-CAFC-CCDA-60CC8C276488}"/>
              </a:ext>
            </a:extLst>
          </p:cNvPr>
          <p:cNvSpPr>
            <a:spLocks noGrp="1"/>
          </p:cNvSpPr>
          <p:nvPr>
            <p:ph type="sldNum" sz="quarter" idx="10"/>
          </p:nvPr>
        </p:nvSpPr>
        <p:spPr/>
        <p:txBody>
          <a:bodyPr/>
          <a:lstStyle/>
          <a:p>
            <a:fld id="{10CEC25A-6974-4CE5-A68C-83FF32116860}" type="slidenum">
              <a:rPr lang="en-US" altLang="en-US" smtClean="0"/>
              <a:pPr/>
              <a:t>5</a:t>
            </a:fld>
            <a:endParaRPr lang="en-US" altLang="en-US"/>
          </a:p>
        </p:txBody>
      </p:sp>
      <p:sp>
        <p:nvSpPr>
          <p:cNvPr id="4" name="Title 3">
            <a:extLst>
              <a:ext uri="{FF2B5EF4-FFF2-40B4-BE49-F238E27FC236}">
                <a16:creationId xmlns:a16="http://schemas.microsoft.com/office/drawing/2014/main" id="{7CF81187-0024-9F57-4793-668F8C910C0F}"/>
              </a:ext>
            </a:extLst>
          </p:cNvPr>
          <p:cNvSpPr>
            <a:spLocks noGrp="1"/>
          </p:cNvSpPr>
          <p:nvPr>
            <p:ph type="title"/>
          </p:nvPr>
        </p:nvSpPr>
        <p:spPr/>
        <p:txBody>
          <a:bodyPr/>
          <a:lstStyle/>
          <a:p>
            <a:endParaRPr lang="en-US"/>
          </a:p>
        </p:txBody>
      </p:sp>
      <p:pic>
        <p:nvPicPr>
          <p:cNvPr id="5" name="Picture 4" descr="State_of_the_Center_presentation_4.37.jpg">
            <a:extLst>
              <a:ext uri="{FF2B5EF4-FFF2-40B4-BE49-F238E27FC236}">
                <a16:creationId xmlns:a16="http://schemas.microsoft.com/office/drawing/2014/main" id="{5736AE8F-166C-BA9E-DC5A-AC07E86F1F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00" b="-1"/>
          <a:stretch/>
        </p:blipFill>
        <p:spPr>
          <a:xfrm>
            <a:off x="0" y="0"/>
            <a:ext cx="12192000" cy="6858000"/>
          </a:xfrm>
          <a:prstGeom prst="rect">
            <a:avLst/>
          </a:prstGeom>
        </p:spPr>
      </p:pic>
    </p:spTree>
    <p:extLst>
      <p:ext uri="{BB962C8B-B14F-4D97-AF65-F5344CB8AC3E}">
        <p14:creationId xmlns:p14="http://schemas.microsoft.com/office/powerpoint/2010/main" val="898008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AF0B63-0CBA-3E71-C8DD-A7FA01FB150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00E3A653-B686-740B-F782-78FAF0448932}"/>
              </a:ext>
            </a:extLst>
          </p:cNvPr>
          <p:cNvSpPr>
            <a:spLocks noGrp="1"/>
          </p:cNvSpPr>
          <p:nvPr>
            <p:ph type="sldNum" sz="quarter" idx="10"/>
          </p:nvPr>
        </p:nvSpPr>
        <p:spPr/>
        <p:txBody>
          <a:bodyPr/>
          <a:lstStyle/>
          <a:p>
            <a:fld id="{10CEC25A-6974-4CE5-A68C-83FF32116860}" type="slidenum">
              <a:rPr lang="en-US" altLang="en-US" smtClean="0"/>
              <a:pPr/>
              <a:t>6</a:t>
            </a:fld>
            <a:endParaRPr lang="en-US" altLang="en-US"/>
          </a:p>
        </p:txBody>
      </p:sp>
      <p:sp>
        <p:nvSpPr>
          <p:cNvPr id="4" name="Title 3">
            <a:extLst>
              <a:ext uri="{FF2B5EF4-FFF2-40B4-BE49-F238E27FC236}">
                <a16:creationId xmlns:a16="http://schemas.microsoft.com/office/drawing/2014/main" id="{7FA4D457-1247-6116-F6A4-DC1D86D1593D}"/>
              </a:ext>
            </a:extLst>
          </p:cNvPr>
          <p:cNvSpPr>
            <a:spLocks noGrp="1"/>
          </p:cNvSpPr>
          <p:nvPr>
            <p:ph type="title"/>
          </p:nvPr>
        </p:nvSpPr>
        <p:spPr/>
        <p:txBody>
          <a:bodyPr/>
          <a:lstStyle/>
          <a:p>
            <a:endParaRPr lang="en-US"/>
          </a:p>
        </p:txBody>
      </p:sp>
      <p:pic>
        <p:nvPicPr>
          <p:cNvPr id="5" name="Picture 4" descr="A crowd of people at a beach&#10;&#10;Description automatically generated">
            <a:extLst>
              <a:ext uri="{FF2B5EF4-FFF2-40B4-BE49-F238E27FC236}">
                <a16:creationId xmlns:a16="http://schemas.microsoft.com/office/drawing/2014/main" id="{264026AE-ADB2-8227-2946-A6D5FAF3A2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5000"/>
          <a:stretch/>
        </p:blipFill>
        <p:spPr>
          <a:xfrm>
            <a:off x="-1" y="0"/>
            <a:ext cx="12192001" cy="6858000"/>
          </a:xfrm>
          <a:prstGeom prst="rect">
            <a:avLst/>
          </a:prstGeom>
        </p:spPr>
      </p:pic>
    </p:spTree>
    <p:extLst>
      <p:ext uri="{BB962C8B-B14F-4D97-AF65-F5344CB8AC3E}">
        <p14:creationId xmlns:p14="http://schemas.microsoft.com/office/powerpoint/2010/main" val="902973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330406-7454-3D89-A487-708005C7670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E899F523-AF36-2B1E-0093-D136A6D9E6BA}"/>
              </a:ext>
            </a:extLst>
          </p:cNvPr>
          <p:cNvSpPr>
            <a:spLocks noGrp="1"/>
          </p:cNvSpPr>
          <p:nvPr>
            <p:ph type="sldNum" sz="quarter" idx="10"/>
          </p:nvPr>
        </p:nvSpPr>
        <p:spPr/>
        <p:txBody>
          <a:bodyPr/>
          <a:lstStyle/>
          <a:p>
            <a:fld id="{10CEC25A-6974-4CE5-A68C-83FF32116860}" type="slidenum">
              <a:rPr lang="en-US" altLang="en-US" smtClean="0"/>
              <a:pPr/>
              <a:t>7</a:t>
            </a:fld>
            <a:endParaRPr lang="en-US" altLang="en-US"/>
          </a:p>
        </p:txBody>
      </p:sp>
      <p:sp>
        <p:nvSpPr>
          <p:cNvPr id="4" name="Title 3">
            <a:extLst>
              <a:ext uri="{FF2B5EF4-FFF2-40B4-BE49-F238E27FC236}">
                <a16:creationId xmlns:a16="http://schemas.microsoft.com/office/drawing/2014/main" id="{AAA09CF5-5F61-ED16-1FAA-2F0706BDDB52}"/>
              </a:ext>
            </a:extLst>
          </p:cNvPr>
          <p:cNvSpPr>
            <a:spLocks noGrp="1"/>
          </p:cNvSpPr>
          <p:nvPr>
            <p:ph type="title"/>
          </p:nvPr>
        </p:nvSpPr>
        <p:spPr/>
        <p:txBody>
          <a:bodyPr/>
          <a:lstStyle/>
          <a:p>
            <a:endParaRPr lang="en-US"/>
          </a:p>
        </p:txBody>
      </p:sp>
      <p:pic>
        <p:nvPicPr>
          <p:cNvPr id="5" name="Picture 4" descr="A large green field with trees in the background&#10;&#10;Description automatically generated">
            <a:extLst>
              <a:ext uri="{FF2B5EF4-FFF2-40B4-BE49-F238E27FC236}">
                <a16:creationId xmlns:a16="http://schemas.microsoft.com/office/drawing/2014/main" id="{706242BE-5A70-1D23-2484-C618EC71C602}"/>
              </a:ext>
            </a:extLst>
          </p:cNvPr>
          <p:cNvPicPr>
            <a:picLocks noChangeAspect="1"/>
          </p:cNvPicPr>
          <p:nvPr/>
        </p:nvPicPr>
        <p:blipFill rotWithShape="1">
          <a:blip r:embed="rId3">
            <a:extLst>
              <a:ext uri="{28A0092B-C50C-407E-A947-70E740481C1C}">
                <a14:useLocalDpi xmlns:a14="http://schemas.microsoft.com/office/drawing/2010/main" val="0"/>
              </a:ext>
            </a:extLst>
          </a:blip>
          <a:srcRect l="3653" t="27907"/>
          <a:stretch/>
        </p:blipFill>
        <p:spPr>
          <a:xfrm>
            <a:off x="0" y="0"/>
            <a:ext cx="12220224" cy="6858000"/>
          </a:xfrm>
          <a:prstGeom prst="rect">
            <a:avLst/>
          </a:prstGeom>
        </p:spPr>
      </p:pic>
    </p:spTree>
    <p:extLst>
      <p:ext uri="{BB962C8B-B14F-4D97-AF65-F5344CB8AC3E}">
        <p14:creationId xmlns:p14="http://schemas.microsoft.com/office/powerpoint/2010/main" val="2340201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229134-9D2C-7B3C-B752-14BE84E6C49D}"/>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377973BF-57A2-C2AF-56E0-A40F9993CCB5}"/>
              </a:ext>
            </a:extLst>
          </p:cNvPr>
          <p:cNvSpPr>
            <a:spLocks noGrp="1"/>
          </p:cNvSpPr>
          <p:nvPr>
            <p:ph type="sldNum" sz="quarter" idx="10"/>
          </p:nvPr>
        </p:nvSpPr>
        <p:spPr/>
        <p:txBody>
          <a:bodyPr/>
          <a:lstStyle/>
          <a:p>
            <a:fld id="{10CEC25A-6974-4CE5-A68C-83FF32116860}" type="slidenum">
              <a:rPr lang="en-US" altLang="en-US" smtClean="0"/>
              <a:pPr/>
              <a:t>8</a:t>
            </a:fld>
            <a:endParaRPr lang="en-US" altLang="en-US"/>
          </a:p>
        </p:txBody>
      </p:sp>
      <p:sp>
        <p:nvSpPr>
          <p:cNvPr id="4" name="Title 3">
            <a:extLst>
              <a:ext uri="{FF2B5EF4-FFF2-40B4-BE49-F238E27FC236}">
                <a16:creationId xmlns:a16="http://schemas.microsoft.com/office/drawing/2014/main" id="{38FC3904-B97C-0AEF-1D50-032FE66970F6}"/>
              </a:ext>
            </a:extLst>
          </p:cNvPr>
          <p:cNvSpPr>
            <a:spLocks noGrp="1"/>
          </p:cNvSpPr>
          <p:nvPr>
            <p:ph type="title"/>
          </p:nvPr>
        </p:nvSpPr>
        <p:spPr/>
        <p:txBody>
          <a:bodyPr/>
          <a:lstStyle/>
          <a:p>
            <a:endParaRPr lang="en-US"/>
          </a:p>
        </p:txBody>
      </p:sp>
      <p:pic>
        <p:nvPicPr>
          <p:cNvPr id="5" name="Picture 4" descr="A group of people in a field&#10;&#10;Description automatically generated">
            <a:extLst>
              <a:ext uri="{FF2B5EF4-FFF2-40B4-BE49-F238E27FC236}">
                <a16:creationId xmlns:a16="http://schemas.microsoft.com/office/drawing/2014/main" id="{8C263C7D-57C8-FB5B-9528-8BB75E590F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971"/>
          <a:stretch/>
        </p:blipFill>
        <p:spPr>
          <a:xfrm>
            <a:off x="-1" y="0"/>
            <a:ext cx="12187275" cy="6858000"/>
          </a:xfrm>
          <a:prstGeom prst="rect">
            <a:avLst/>
          </a:prstGeom>
        </p:spPr>
      </p:pic>
    </p:spTree>
    <p:extLst>
      <p:ext uri="{BB962C8B-B14F-4D97-AF65-F5344CB8AC3E}">
        <p14:creationId xmlns:p14="http://schemas.microsoft.com/office/powerpoint/2010/main" val="3285091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51921" y="296410"/>
            <a:ext cx="7043737" cy="1143000"/>
          </a:xfrm>
        </p:spPr>
        <p:txBody>
          <a:bodyPr/>
          <a:lstStyle/>
          <a:p>
            <a:r>
              <a:rPr lang="en-US" sz="3600" dirty="0"/>
              <a:t>THE OUTDOOR CODE</a:t>
            </a:r>
          </a:p>
        </p:txBody>
      </p:sp>
      <p:sp>
        <p:nvSpPr>
          <p:cNvPr id="5" name="Rectangle 1"/>
          <p:cNvSpPr>
            <a:spLocks noGrp="1" noChangeArrowheads="1"/>
          </p:cNvSpPr>
          <p:nvPr>
            <p:ph idx="1"/>
          </p:nvPr>
        </p:nvSpPr>
        <p:spPr bwMode="auto">
          <a:xfrm>
            <a:off x="1843339" y="1761540"/>
            <a:ext cx="8214609" cy="32439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defTabSz="914400">
              <a:spcBef>
                <a:spcPct val="0"/>
              </a:spcBef>
              <a:buNone/>
            </a:pPr>
            <a:r>
              <a:rPr lang="en-US" altLang="en-US" sz="3200" b="0" dirty="0">
                <a:latin typeface="Calibri" panose="020F0502020204030204" pitchFamily="34" charset="0"/>
              </a:rPr>
              <a:t>As a cub scout, I will do my best to -</a:t>
            </a:r>
          </a:p>
          <a:p>
            <a:pPr marL="0" indent="0" eaLnBrk="1" hangingPunct="1">
              <a:buNone/>
            </a:pPr>
            <a:r>
              <a:rPr lang="en-US" altLang="en-US" sz="3600" dirty="0">
                <a:latin typeface="Calibri" panose="020F0502020204030204" pitchFamily="34" charset="0"/>
              </a:rPr>
              <a:t>Be clean in my outdoor manners, </a:t>
            </a:r>
          </a:p>
          <a:p>
            <a:pPr marL="0" indent="0" eaLnBrk="1" hangingPunct="1">
              <a:buNone/>
            </a:pPr>
            <a:r>
              <a:rPr lang="en-US" altLang="en-US" sz="3600" dirty="0">
                <a:latin typeface="Calibri" panose="020F0502020204030204" pitchFamily="34" charset="0"/>
              </a:rPr>
              <a:t>Be careful with fire,</a:t>
            </a:r>
          </a:p>
          <a:p>
            <a:pPr marL="0" indent="0" eaLnBrk="1" hangingPunct="1">
              <a:buNone/>
            </a:pPr>
            <a:r>
              <a:rPr lang="en-US" altLang="en-US" sz="3600" dirty="0">
                <a:latin typeface="Calibri" panose="020F0502020204030204" pitchFamily="34" charset="0"/>
              </a:rPr>
              <a:t>Be considerate in the outdoors, and</a:t>
            </a:r>
          </a:p>
          <a:p>
            <a:pPr marL="0" indent="0" eaLnBrk="1" hangingPunct="1">
              <a:buNone/>
            </a:pPr>
            <a:r>
              <a:rPr lang="en-US" altLang="en-US" sz="3600" dirty="0">
                <a:latin typeface="Calibri" panose="020F0502020204030204" pitchFamily="34" charset="0"/>
              </a:rPr>
              <a:t>Be conservation minded</a:t>
            </a:r>
            <a:endParaRPr lang="en-US" altLang="en-US" sz="2000" b="0" dirty="0"/>
          </a:p>
        </p:txBody>
      </p:sp>
      <p:sp>
        <p:nvSpPr>
          <p:cNvPr id="4" name="Slide Number Placeholder 3"/>
          <p:cNvSpPr>
            <a:spLocks noGrp="1"/>
          </p:cNvSpPr>
          <p:nvPr>
            <p:ph type="sldNum" sz="quarter" idx="10"/>
          </p:nvPr>
        </p:nvSpPr>
        <p:spPr/>
        <p:txBody>
          <a:bodyPr/>
          <a:lstStyle/>
          <a:p>
            <a:fld id="{10CEC25A-6974-4CE5-A68C-83FF32116860}" type="slidenum">
              <a:rPr lang="en-US" altLang="en-US" smtClean="0"/>
              <a:pPr/>
              <a:t>9</a:t>
            </a:fld>
            <a:endParaRPr lang="en-US" altLang="en-US"/>
          </a:p>
        </p:txBody>
      </p:sp>
      <p:pic>
        <p:nvPicPr>
          <p:cNvPr id="7" name="Picture 6"/>
          <p:cNvPicPr>
            <a:picLocks noChangeAspect="1"/>
          </p:cNvPicPr>
          <p:nvPr/>
        </p:nvPicPr>
        <p:blipFill>
          <a:blip r:embed="rId2"/>
          <a:stretch>
            <a:fillRect/>
          </a:stretch>
        </p:blipFill>
        <p:spPr>
          <a:xfrm>
            <a:off x="9954719" y="601600"/>
            <a:ext cx="1783361" cy="2319880"/>
          </a:xfrm>
          <a:prstGeom prst="rect">
            <a:avLst/>
          </a:prstGeom>
        </p:spPr>
      </p:pic>
    </p:spTree>
    <p:extLst>
      <p:ext uri="{BB962C8B-B14F-4D97-AF65-F5344CB8AC3E}">
        <p14:creationId xmlns:p14="http://schemas.microsoft.com/office/powerpoint/2010/main" val="2434601859"/>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23F138CD-D4C0-45D1-B445-0186DFD59368}" vid="{5CB94ADA-A3EB-4193-B714-81ECE7F7D6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Outdoor Ethics UnivOfScouting2015</Template>
  <TotalTime>1825</TotalTime>
  <Words>1800</Words>
  <Application>Microsoft Office PowerPoint</Application>
  <PresentationFormat>Widescreen</PresentationFormat>
  <Paragraphs>169</Paragraphs>
  <Slides>26</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Gibson</vt:lpstr>
      <vt:lpstr>Lucida Grande</vt:lpstr>
      <vt:lpstr>Arial</vt:lpstr>
      <vt:lpstr>Bell MT</vt:lpstr>
      <vt:lpstr>Calibri</vt:lpstr>
      <vt:lpstr>Helvetica</vt:lpstr>
      <vt:lpstr>Lucida Calligraphy</vt:lpstr>
      <vt:lpstr>Theme1</vt:lpstr>
      <vt:lpstr>BOY SCOUTS OF AMERICA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OUTDOOR CODE</vt:lpstr>
      <vt:lpstr>LEAVE NO TRACE™ Pledge for Kids</vt:lpstr>
      <vt:lpstr>1. Plan Ahead and Prepare</vt:lpstr>
      <vt:lpstr>2. Travel and Camp on Durable Surfaces</vt:lpstr>
      <vt:lpstr>3. Dispose of Waste Properly</vt:lpstr>
      <vt:lpstr>4. Leave What You Find</vt:lpstr>
      <vt:lpstr>5. Minimize Campfire Impacts</vt:lpstr>
      <vt:lpstr>6. Respect Wildlife</vt:lpstr>
      <vt:lpstr>7. Be Considerate of Other Visitors</vt:lpstr>
      <vt:lpstr>PowerPoint Presentation</vt:lpstr>
      <vt:lpstr>Tiger</vt:lpstr>
      <vt:lpstr>Wolf</vt:lpstr>
      <vt:lpstr>Bear</vt:lpstr>
      <vt:lpstr>Webelos</vt:lpstr>
      <vt:lpstr>Arrow of Light</vt:lpstr>
      <vt:lpstr>Guiding Meaningful and Life-Changing Service Projects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Callihan</dc:creator>
  <cp:lastModifiedBy>Sam Ting</cp:lastModifiedBy>
  <cp:revision>40</cp:revision>
  <dcterms:created xsi:type="dcterms:W3CDTF">2016-11-04T15:55:18Z</dcterms:created>
  <dcterms:modified xsi:type="dcterms:W3CDTF">2022-08-29T17:55:26Z</dcterms:modified>
</cp:coreProperties>
</file>